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sldIdLst>
    <p:sldId id="256" r:id="rId5"/>
    <p:sldId id="290" r:id="rId6"/>
    <p:sldId id="289" r:id="rId7"/>
    <p:sldId id="276" r:id="rId8"/>
    <p:sldId id="257" r:id="rId9"/>
    <p:sldId id="258" r:id="rId10"/>
    <p:sldId id="277" r:id="rId11"/>
    <p:sldId id="278" r:id="rId12"/>
    <p:sldId id="279" r:id="rId13"/>
    <p:sldId id="280" r:id="rId14"/>
    <p:sldId id="281" r:id="rId15"/>
    <p:sldId id="285" r:id="rId16"/>
    <p:sldId id="286" r:id="rId17"/>
    <p:sldId id="265" r:id="rId18"/>
    <p:sldId id="282" r:id="rId19"/>
    <p:sldId id="267" r:id="rId20"/>
    <p:sldId id="268" r:id="rId21"/>
    <p:sldId id="269" r:id="rId22"/>
    <p:sldId id="273" r:id="rId23"/>
    <p:sldId id="288" r:id="rId24"/>
  </p:sldIdLst>
  <p:sldSz cx="12192000" cy="6858000"/>
  <p:notesSz cx="6797675" cy="9926638"/>
  <p:defaultTextStyle>
    <a:defPPr>
      <a:defRPr lang="da-DK"/>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trid Marianne Hjortø" initials="AMH" lastIdx="0" clrIdx="0">
    <p:extLst>
      <p:ext uri="{19B8F6BF-5375-455C-9EA6-DF929625EA0E}">
        <p15:presenceInfo xmlns:p15="http://schemas.microsoft.com/office/powerpoint/2012/main" userId="S-1-5-21-2502705001-3459709255-3931361476-147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13B"/>
    <a:srgbClr val="FFEF00"/>
    <a:srgbClr val="FFF100"/>
    <a:srgbClr val="FFFF00"/>
    <a:srgbClr val="ECEC14"/>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8025" autoAdjust="0"/>
    <p:restoredTop sz="94660"/>
  </p:normalViewPr>
  <p:slideViewPr>
    <p:cSldViewPr snapToGrid="0">
      <p:cViewPr varScale="1">
        <p:scale>
          <a:sx n="119" d="100"/>
          <a:sy n="119" d="100"/>
        </p:scale>
        <p:origin x="96" y="360"/>
      </p:cViewPr>
      <p:guideLst>
        <p:guide orient="horz" pos="2160"/>
        <p:guide pos="3840"/>
      </p:guideLst>
    </p:cSldViewPr>
  </p:slideViewPr>
  <p:notesTextViewPr>
    <p:cViewPr>
      <p:scale>
        <a:sx n="1" d="1"/>
        <a:sy n="1" d="1"/>
      </p:scale>
      <p:origin x="0" y="0"/>
    </p:cViewPr>
  </p:notesTextViewPr>
  <p:notesViewPr>
    <p:cSldViewPr snapToGrid="0">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0781095-25FA-49DC-88D8-B041ED7D2209}" type="datetimeFigureOut">
              <a:rPr lang="da-DK"/>
              <a:pPr>
                <a:defRPr/>
              </a:pPr>
              <a:t>17-09-2018</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da-DK" noProof="0"/>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noProof="0"/>
              <a:t>Rediger typografien i masterens</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BEA711D0-98A9-48B0-B8C6-6B521929FA07}" type="slidenum">
              <a:rPr lang="da-DK"/>
              <a:pPr>
                <a:defRPr/>
              </a:pPr>
              <a:t>‹nr.›</a:t>
            </a:fld>
            <a:endParaRPr lang="da-DK"/>
          </a:p>
        </p:txBody>
      </p:sp>
    </p:spTree>
    <p:extLst>
      <p:ext uri="{BB962C8B-B14F-4D97-AF65-F5344CB8AC3E}">
        <p14:creationId xmlns:p14="http://schemas.microsoft.com/office/powerpoint/2010/main" val="1780737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noter 2"/>
          <p:cNvSpPr>
            <a:spLocks noGrp="1"/>
          </p:cNvSpPr>
          <p:nvPr>
            <p:ph type="body" idx="1"/>
          </p:nvPr>
        </p:nvSpPr>
        <p:spPr/>
        <p:txBody>
          <a:bodyPr/>
          <a:lstStyle/>
          <a:p>
            <a:r>
              <a:rPr lang="da-DK" dirty="0"/>
              <a:t>Plancher til brug for oplæg for organisationernes medlemmer af Lokal MED</a:t>
            </a:r>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1</a:t>
            </a:fld>
            <a:endParaRPr lang="da-DK"/>
          </a:p>
        </p:txBody>
      </p:sp>
      <p:pic>
        <p:nvPicPr>
          <p:cNvPr id="6" name="Billede 5">
            <a:extLst>
              <a:ext uri="{FF2B5EF4-FFF2-40B4-BE49-F238E27FC236}">
                <a16:creationId xmlns:a16="http://schemas.microsoft.com/office/drawing/2014/main" id="{9170AB78-817C-4739-A5F0-0B0881E84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366" y="1371600"/>
            <a:ext cx="5209326" cy="1695450"/>
          </a:xfrm>
          <a:prstGeom prst="rect">
            <a:avLst/>
          </a:prstGeom>
        </p:spPr>
      </p:pic>
      <p:sp>
        <p:nvSpPr>
          <p:cNvPr id="2" name="Tekstfelt 1">
            <a:extLst>
              <a:ext uri="{FF2B5EF4-FFF2-40B4-BE49-F238E27FC236}">
                <a16:creationId xmlns:a16="http://schemas.microsoft.com/office/drawing/2014/main" id="{5ADAC0F0-2DCE-4283-8E59-267819C71746}"/>
              </a:ext>
            </a:extLst>
          </p:cNvPr>
          <p:cNvSpPr txBox="1"/>
          <p:nvPr/>
        </p:nvSpPr>
        <p:spPr>
          <a:xfrm>
            <a:off x="2816772" y="3405352"/>
            <a:ext cx="1849609" cy="1077218"/>
          </a:xfrm>
          <a:prstGeom prst="rect">
            <a:avLst/>
          </a:prstGeom>
          <a:noFill/>
        </p:spPr>
        <p:txBody>
          <a:bodyPr wrap="none" rtlCol="0">
            <a:spAutoFit/>
          </a:bodyPr>
          <a:lstStyle/>
          <a:p>
            <a:r>
              <a:rPr lang="da-DK" sz="3200" dirty="0" err="1"/>
              <a:t>LokalMED</a:t>
            </a:r>
            <a:endParaRPr lang="da-DK" sz="3200" dirty="0"/>
          </a:p>
          <a:p>
            <a:r>
              <a:rPr lang="da-DK" sz="3200" dirty="0"/>
              <a:t>plancher</a:t>
            </a:r>
          </a:p>
        </p:txBody>
      </p:sp>
    </p:spTree>
    <p:extLst>
      <p:ext uri="{BB962C8B-B14F-4D97-AF65-F5344CB8AC3E}">
        <p14:creationId xmlns:p14="http://schemas.microsoft.com/office/powerpoint/2010/main" val="869766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10</a:t>
            </a:fld>
            <a:endParaRPr lang="da-DK"/>
          </a:p>
        </p:txBody>
      </p:sp>
    </p:spTree>
    <p:extLst>
      <p:ext uri="{BB962C8B-B14F-4D97-AF65-F5344CB8AC3E}">
        <p14:creationId xmlns:p14="http://schemas.microsoft.com/office/powerpoint/2010/main" val="3889097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Overblik over hvad der gælder for hvilke målgrupper kan fås i parternes vejledning om ansættelser på særlige vilkår (se link bagest i planchesæt).</a:t>
            </a:r>
          </a:p>
          <a:p>
            <a:endParaRPr lang="da-DK" dirty="0"/>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11</a:t>
            </a:fld>
            <a:endParaRPr lang="da-DK"/>
          </a:p>
        </p:txBody>
      </p:sp>
    </p:spTree>
    <p:extLst>
      <p:ext uri="{BB962C8B-B14F-4D97-AF65-F5344CB8AC3E}">
        <p14:creationId xmlns:p14="http://schemas.microsoft.com/office/powerpoint/2010/main" val="1310304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Retningslinjer</a:t>
            </a:r>
            <a:r>
              <a:rPr lang="da-DK" dirty="0"/>
              <a:t>: I rammeaftalen om det sociale kapitel er det i § 3 fastsat, at der skal ske en generel og overordnet drøftelse i </a:t>
            </a:r>
            <a:r>
              <a:rPr lang="da-DK" dirty="0" err="1"/>
              <a:t>HovedMED</a:t>
            </a:r>
            <a:r>
              <a:rPr lang="da-DK" dirty="0"/>
              <a:t> med henblik på bl.a. at fastlægge retningslinjer for beskæftigelse af personer med nedsat arbejdsevne og ledige.</a:t>
            </a:r>
          </a:p>
          <a:p>
            <a:endParaRPr lang="da-DK" dirty="0"/>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12</a:t>
            </a:fld>
            <a:endParaRPr lang="da-DK"/>
          </a:p>
        </p:txBody>
      </p:sp>
    </p:spTree>
    <p:extLst>
      <p:ext uri="{BB962C8B-B14F-4D97-AF65-F5344CB8AC3E}">
        <p14:creationId xmlns:p14="http://schemas.microsoft.com/office/powerpoint/2010/main" val="1937871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Forståelsespapiret gælder i forhold til alle tilbud under lov om aktiv beskæftigelses-indsats, hvor jobcentret indhenter skriftlige tilkendegivelser (blanketter), hvori det af lovgivningen fremgår, at en medarbejderrepræsentant skal medunderskrive (løntilskudsjob og virksomhedspraktik, herunder nytteindsats). </a:t>
            </a:r>
          </a:p>
          <a:p>
            <a:r>
              <a:rPr lang="da-DK" dirty="0"/>
              <a:t>Med forståelsespapiret er det tydeliggjort, at det er TR og i sidste instans en medarbejder indenfor overenskomstområdet på den pågældende arbejdsplads, der skal underskrive blanketten til jobcenteret. </a:t>
            </a:r>
          </a:p>
          <a:p>
            <a:r>
              <a:rPr lang="da-DK" dirty="0"/>
              <a:t>Det er desuden præciseret, at TR i alle tilfælde skal underskrive blanketten, idet det samtidigt er tydeliggjort, at hvis TR ikke er enig med arbejdsgiver, så skal det anføres i blanketten. </a:t>
            </a:r>
          </a:p>
          <a:p>
            <a:r>
              <a:rPr lang="da-DK" dirty="0"/>
              <a:t>Med forståelsespapiret sikres sammenhæng mellem bl.a. proceduren i § 21 og § 27 i rammeaftalen og så den efterfølgende proces med underskrivelse af blanketten. </a:t>
            </a:r>
          </a:p>
          <a:p>
            <a:r>
              <a:rPr lang="da-DK" b="1" dirty="0"/>
              <a:t>Digitalisering:</a:t>
            </a:r>
            <a:r>
              <a:rPr lang="da-DK" dirty="0"/>
              <a:t> Pr. 1. januar 2018 skal alle kommuner være på plads ift. at de fysiske blanketter erstattes af digital ansøgning og godkendelse på VITAS. Tidligere udfyldte og underskrev leder og TR manuelt blanketterne i forbindelse med forhandling om løntilskud (§21) eller drøftelse af virksomhedspraktik (§27) mellem leder og TR på arbejdspladsen. Fremover udfyldes blanketten automatisk med oplysninger om virksomheden, der kan trækkes fra eksterne registre. VITAS understøtter flere måder, hvorpå </a:t>
            </a:r>
            <a:r>
              <a:rPr lang="da-DK" dirty="0" err="1"/>
              <a:t>TRs</a:t>
            </a:r>
            <a:r>
              <a:rPr lang="da-DK" dirty="0"/>
              <a:t> underskrift tilknyttes ansøgningen. Det er vigtigt, at </a:t>
            </a:r>
            <a:r>
              <a:rPr lang="da-DK" dirty="0" err="1"/>
              <a:t>HovedMED</a:t>
            </a:r>
            <a:r>
              <a:rPr lang="da-DK" dirty="0"/>
              <a:t> aftaler en procedure, der understøtter det der er aftalt i forståelsespapiret.</a:t>
            </a:r>
          </a:p>
          <a:p>
            <a:endParaRPr lang="da-DK" dirty="0"/>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13</a:t>
            </a:fld>
            <a:endParaRPr lang="da-DK"/>
          </a:p>
        </p:txBody>
      </p:sp>
    </p:spTree>
    <p:extLst>
      <p:ext uri="{BB962C8B-B14F-4D97-AF65-F5344CB8AC3E}">
        <p14:creationId xmlns:p14="http://schemas.microsoft.com/office/powerpoint/2010/main" val="2618499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14</a:t>
            </a:fld>
            <a:endParaRPr lang="da-DK"/>
          </a:p>
        </p:txBody>
      </p:sp>
    </p:spTree>
    <p:extLst>
      <p:ext uri="{BB962C8B-B14F-4D97-AF65-F5344CB8AC3E}">
        <p14:creationId xmlns:p14="http://schemas.microsoft.com/office/powerpoint/2010/main" val="3426578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15</a:t>
            </a:fld>
            <a:endParaRPr lang="da-DK"/>
          </a:p>
        </p:txBody>
      </p:sp>
    </p:spTree>
    <p:extLst>
      <p:ext uri="{BB962C8B-B14F-4D97-AF65-F5344CB8AC3E}">
        <p14:creationId xmlns:p14="http://schemas.microsoft.com/office/powerpoint/2010/main" val="2873714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16</a:t>
            </a:fld>
            <a:endParaRPr lang="da-DK"/>
          </a:p>
        </p:txBody>
      </p:sp>
    </p:spTree>
    <p:extLst>
      <p:ext uri="{BB962C8B-B14F-4D97-AF65-F5344CB8AC3E}">
        <p14:creationId xmlns:p14="http://schemas.microsoft.com/office/powerpoint/2010/main" val="4235819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17</a:t>
            </a:fld>
            <a:endParaRPr lang="da-DK"/>
          </a:p>
        </p:txBody>
      </p:sp>
    </p:spTree>
    <p:extLst>
      <p:ext uri="{BB962C8B-B14F-4D97-AF65-F5344CB8AC3E}">
        <p14:creationId xmlns:p14="http://schemas.microsoft.com/office/powerpoint/2010/main" val="1481469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18</a:t>
            </a:fld>
            <a:endParaRPr lang="da-DK"/>
          </a:p>
        </p:txBody>
      </p:sp>
    </p:spTree>
    <p:extLst>
      <p:ext uri="{BB962C8B-B14F-4D97-AF65-F5344CB8AC3E}">
        <p14:creationId xmlns:p14="http://schemas.microsoft.com/office/powerpoint/2010/main" val="3469707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19</a:t>
            </a:fld>
            <a:endParaRPr lang="da-DK"/>
          </a:p>
        </p:txBody>
      </p:sp>
    </p:spTree>
    <p:extLst>
      <p:ext uri="{BB962C8B-B14F-4D97-AF65-F5344CB8AC3E}">
        <p14:creationId xmlns:p14="http://schemas.microsoft.com/office/powerpoint/2010/main" val="2306808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2</a:t>
            </a:fld>
            <a:endParaRPr lang="da-DK"/>
          </a:p>
        </p:txBody>
      </p:sp>
    </p:spTree>
    <p:extLst>
      <p:ext uri="{BB962C8B-B14F-4D97-AF65-F5344CB8AC3E}">
        <p14:creationId xmlns:p14="http://schemas.microsoft.com/office/powerpoint/2010/main" val="1307781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20</a:t>
            </a:fld>
            <a:endParaRPr lang="da-DK"/>
          </a:p>
        </p:txBody>
      </p:sp>
    </p:spTree>
    <p:extLst>
      <p:ext uri="{BB962C8B-B14F-4D97-AF65-F5344CB8AC3E}">
        <p14:creationId xmlns:p14="http://schemas.microsoft.com/office/powerpoint/2010/main" val="1263440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 centrale parter udsendte brev til formand og næstformand i </a:t>
            </a:r>
            <a:r>
              <a:rPr lang="da-DK" dirty="0" err="1"/>
              <a:t>HovedMED</a:t>
            </a:r>
            <a:r>
              <a:rPr lang="da-DK" dirty="0"/>
              <a:t> i marts 2017, se link bagest i planchesættet.</a:t>
            </a:r>
          </a:p>
          <a:p>
            <a:r>
              <a:rPr lang="da-DK" dirty="0"/>
              <a:t> </a:t>
            </a:r>
            <a:r>
              <a:rPr lang="da-DK" b="1" dirty="0"/>
              <a:t>De centrale parters gode råd om arbejdet med det inkluderende arbejdsmarked er bl.a.</a:t>
            </a:r>
            <a:endParaRPr lang="da-DK" dirty="0"/>
          </a:p>
          <a:p>
            <a:r>
              <a:rPr lang="da-DK" dirty="0"/>
              <a:t>- Samarbejde på alle niveauer er af stor betydning, herunder opmærksomhed på arbejdspladsernes forskellige vilkår og rammer. Samarbejdet i MED og med de lokale faglige organisationer bidrager til den overordnede ramme.</a:t>
            </a:r>
          </a:p>
          <a:p>
            <a:r>
              <a:rPr lang="da-DK" dirty="0"/>
              <a:t>- Et tæt samarbejde mellem HR, jobcenter og fællestillids- og tillidsrepræsentanter er vigtigt, fordi det skaber tryghed og legitimitet ude på arbejdspladserne om, at alt er, som det skal være. </a:t>
            </a:r>
          </a:p>
          <a:p>
            <a:r>
              <a:rPr lang="da-DK" dirty="0"/>
              <a:t>- Lederen på arbejdspladsen tager ansvar for de konkrete forløb, bl.a. ved at samarbejde med HR-afdelingen og Jobcentre om at sikre et godt jobmatch, ved at inddrage TR og medarbejdere, og ved at stoppe forløb, som ikke fungerer. </a:t>
            </a:r>
          </a:p>
          <a:p>
            <a:r>
              <a:rPr lang="da-DK" dirty="0"/>
              <a:t>- Tydeliggøre værdien af indsatsen - både for arbejdspladsen, for kollegaerne og for den inkluderede. Indsatsen skal give mening for alle parter. </a:t>
            </a:r>
          </a:p>
          <a:p>
            <a:r>
              <a:rPr lang="da-DK" dirty="0"/>
              <a:t>- Indsatsen tilrettelægges, så den rummer perspektiv for den inkluderede - og indebærer alt fra, at den inkluderede inddrages i det kollegiale og faglige fællesskab til at hjælpe den inkluderede bedst muligt videre i arbejdslivet. </a:t>
            </a:r>
          </a:p>
          <a:p>
            <a:r>
              <a:rPr lang="da-DK" dirty="0"/>
              <a:t>- Løbende afklaring og drøftelser af, hvilke opgaver inkluderede medarbejdere kan og skal varetage. Det er med til at sikre, at kerneopgaverne beriges og udvikles og ikke udvandes.</a:t>
            </a:r>
          </a:p>
          <a:p>
            <a:endParaRPr lang="da-DK" dirty="0"/>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3</a:t>
            </a:fld>
            <a:endParaRPr lang="da-DK"/>
          </a:p>
        </p:txBody>
      </p:sp>
    </p:spTree>
    <p:extLst>
      <p:ext uri="{BB962C8B-B14F-4D97-AF65-F5344CB8AC3E}">
        <p14:creationId xmlns:p14="http://schemas.microsoft.com/office/powerpoint/2010/main" val="2790914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Retningslinjer</a:t>
            </a:r>
            <a:r>
              <a:rPr lang="da-DK" dirty="0"/>
              <a:t>: I rammeaftalen om det sociale kapitel er det i § 3 fastsat, at der skal ske en generel og overordnet drøftelse i </a:t>
            </a:r>
            <a:r>
              <a:rPr lang="da-DK" dirty="0" err="1"/>
              <a:t>HovedMED</a:t>
            </a:r>
            <a:r>
              <a:rPr lang="da-DK" dirty="0"/>
              <a:t> med henblik på bl.a. at fastlægge retningslinjer for beskæftigelse af personer med nedsat arbejdsevne og ledige. Og § 4 omhandler fastlæggelse af retningslinjer på arbejdspladsen.</a:t>
            </a:r>
          </a:p>
          <a:p>
            <a:r>
              <a:rPr lang="da-DK" b="1" dirty="0"/>
              <a:t>Blanketter til jobcenteret</a:t>
            </a:r>
            <a:r>
              <a:rPr lang="da-DK" dirty="0"/>
              <a:t>: Der henvises her til de blanketter (KL’s licensblanketordning), som jobcentrene anvender i forbindelse med tilbud efter lov om en aktiv beskæftigelsesindsats. Disse blanketter bruges, når TR for den pågældende organisation høres mv. om forløbene. Jf. parternes fælles forståelsespapir af 12. februar 2016 skal forhandlingen med tillidsrepræsentanten vedr. løntilskud efter rammeaftalens § 21 eller drøftelse om etablering af virksomhedspraktik i mere end 13 uger efter rammeaftalens § 27, ske i sammenhæng med underskrivelse af blanketten. Parternes er enige om, at det er TR for det pågældende overenskomstområde, der underskriver blanketterne (Link til forståelsespapiret bagest i planchesættet).</a:t>
            </a:r>
          </a:p>
          <a:p>
            <a:r>
              <a:rPr lang="da-DK" dirty="0"/>
              <a:t>Udvekslingen af fysiske blanketter er pr. 1. januar 2018 erstattet af en digital proces. Der skal derfor tages stilling til, hvordan underskrivelsen af blanketterne fremover håndteres og hvordan det sikres, at dialogen/forhandlingen/drøftelsen mellem leder og TR fortsat sker inden/i samme proces som underskrivelsen.</a:t>
            </a:r>
          </a:p>
          <a:p>
            <a:endParaRPr lang="da-DK" dirty="0"/>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4</a:t>
            </a:fld>
            <a:endParaRPr lang="da-DK"/>
          </a:p>
        </p:txBody>
      </p:sp>
    </p:spTree>
    <p:extLst>
      <p:ext uri="{BB962C8B-B14F-4D97-AF65-F5344CB8AC3E}">
        <p14:creationId xmlns:p14="http://schemas.microsoft.com/office/powerpoint/2010/main" val="1476855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5</a:t>
            </a:fld>
            <a:endParaRPr lang="da-DK"/>
          </a:p>
        </p:txBody>
      </p:sp>
    </p:spTree>
    <p:extLst>
      <p:ext uri="{BB962C8B-B14F-4D97-AF65-F5344CB8AC3E}">
        <p14:creationId xmlns:p14="http://schemas.microsoft.com/office/powerpoint/2010/main" val="3683353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Pejlemærker for det gode inklusionsforløb (Læs mere i SFI materialer)</a:t>
            </a:r>
          </a:p>
          <a:p>
            <a:r>
              <a:rPr lang="da-DK" dirty="0"/>
              <a:t>• Kommunens politikere og direktion har truffet en central beslutning om inklusion. De betragter det som en prioritering og en pligt for kommunen, og det budskab bærer de med sig ud i organisationen.</a:t>
            </a:r>
          </a:p>
          <a:p>
            <a:r>
              <a:rPr lang="da-DK" dirty="0"/>
              <a:t>•</a:t>
            </a:r>
            <a:r>
              <a:rPr lang="da-DK" b="1" dirty="0"/>
              <a:t> </a:t>
            </a:r>
            <a:r>
              <a:rPr lang="da-DK" dirty="0"/>
              <a:t>HMU sætter den overordnede ramme ved at vedtage centrale retningslinjer om fx overholdelsen af de sociale kapitler.</a:t>
            </a:r>
          </a:p>
          <a:p>
            <a:r>
              <a:rPr lang="da-DK" dirty="0"/>
              <a:t>• HR-afdeling, jobcenter og FTR/TR har et godt og respektfuldt samarbejde, som giver arbejdspladserne tryghed og legitimitet i inklusionsarbejdet.</a:t>
            </a:r>
          </a:p>
          <a:p>
            <a:r>
              <a:rPr lang="da-DK" dirty="0"/>
              <a:t>• </a:t>
            </a:r>
            <a:r>
              <a:rPr lang="da-DK" b="1" dirty="0"/>
              <a:t>Ledelsen på arbejdspladserne tager ansvar for de konkrete forløb, bl.a. ved at samarbejde med HR-afdeling og jobcenter om at sikre et godt jobmatch, ved at inddrage medarbejdere og TR og ved at stoppe forløb, som ikke fungerer.</a:t>
            </a:r>
          </a:p>
          <a:p>
            <a:r>
              <a:rPr lang="da-DK" dirty="0"/>
              <a:t>• </a:t>
            </a:r>
            <a:r>
              <a:rPr lang="da-DK" b="1" dirty="0"/>
              <a:t>Arbejdspladsen har et robust fællesskab og et godt psykisk arbejdsmiljø, og medarbejderne har tillid til, at ledelsen træffer de rigtige beslutninger.</a:t>
            </a:r>
          </a:p>
          <a:p>
            <a:r>
              <a:rPr lang="da-DK" b="1" dirty="0"/>
              <a:t>• Man diskuterer løbende kerneopgaven og de inkluderedes opgaver og sikrer så vidt muligt, at forløbene beriger snarere end belaster kerneopgaven.</a:t>
            </a:r>
          </a:p>
          <a:p>
            <a:r>
              <a:rPr lang="da-DK" dirty="0"/>
              <a:t>• For ledere og medarbejdere giver forløbene mening, når de fx kan bruge deres socialfaglighed eller medmenneskelighed, kan hjælpe et menneske til at vokse og selv kan få deres faglighed udfordret.</a:t>
            </a:r>
          </a:p>
          <a:p>
            <a:r>
              <a:rPr lang="da-DK" dirty="0"/>
              <a:t>• For de inkluderede giver forløbene mening, når de fx kan bruge deres styrker og talenter, kan bidrage til opgavevaretagelsen og kan deltage i et fællesskab.</a:t>
            </a:r>
          </a:p>
          <a:p>
            <a:endParaRPr lang="da-DK" dirty="0"/>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6</a:t>
            </a:fld>
            <a:endParaRPr lang="da-DK"/>
          </a:p>
        </p:txBody>
      </p:sp>
    </p:spTree>
    <p:extLst>
      <p:ext uri="{BB962C8B-B14F-4D97-AF65-F5344CB8AC3E}">
        <p14:creationId xmlns:p14="http://schemas.microsoft.com/office/powerpoint/2010/main" val="4044565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SFI pejlemærker foldes ud (fra Helle Holt plancher fra konferencer).</a:t>
            </a:r>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7</a:t>
            </a:fld>
            <a:endParaRPr lang="da-DK"/>
          </a:p>
        </p:txBody>
      </p:sp>
    </p:spTree>
    <p:extLst>
      <p:ext uri="{BB962C8B-B14F-4D97-AF65-F5344CB8AC3E}">
        <p14:creationId xmlns:p14="http://schemas.microsoft.com/office/powerpoint/2010/main" val="644396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Retningslinjer</a:t>
            </a:r>
            <a:r>
              <a:rPr lang="da-DK" dirty="0"/>
              <a:t>: I rammeaftalen om det sociale kapitel er det i § 3 fastsat, at der skal ske en generel og overordnet drøftelse i </a:t>
            </a:r>
            <a:r>
              <a:rPr lang="da-DK" dirty="0" err="1"/>
              <a:t>HovedMED</a:t>
            </a:r>
            <a:r>
              <a:rPr lang="da-DK" dirty="0"/>
              <a:t> med henblik på bl.a. at fastlægge retningslinjer for beskæftigelse af personer med nedsat arbejdsevne og ledige. Og § 4 omhandler fastlæggelse af retningslinjer på arbejdspladsen.</a:t>
            </a:r>
          </a:p>
          <a:p>
            <a:endParaRPr lang="da-DK" dirty="0"/>
          </a:p>
          <a:p>
            <a:r>
              <a:rPr lang="da-DK" b="1" dirty="0"/>
              <a:t>Ad central aftale: </a:t>
            </a:r>
            <a:r>
              <a:rPr lang="da-DK" dirty="0" err="1"/>
              <a:t>HovedMED</a:t>
            </a:r>
            <a:r>
              <a:rPr lang="da-DK" dirty="0"/>
              <a:t> kan foreslå, at der optages forhandlinger mellem organisationerne og kommunen/jobcentret om en egentlig aftale om forløb. Der kan fx læses mere i boks 2.1, s. 55 i SFI rapporten og  i artiklen ”TR har en nøglerolle i gode inklusionsforløb” (link bagest i planchesættet).</a:t>
            </a:r>
          </a:p>
          <a:p>
            <a:endParaRPr lang="da-DK" dirty="0"/>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8</a:t>
            </a:fld>
            <a:endParaRPr lang="da-DK"/>
          </a:p>
        </p:txBody>
      </p:sp>
    </p:spTree>
    <p:extLst>
      <p:ext uri="{BB962C8B-B14F-4D97-AF65-F5344CB8AC3E}">
        <p14:creationId xmlns:p14="http://schemas.microsoft.com/office/powerpoint/2010/main" val="2236091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50" dirty="0"/>
              <a:t>De konkrete elementer, der kan danne udgangspunkt for drøftelsen og fastlæggelsen af retningslinjer kan jf. bilag 2 fx være: </a:t>
            </a:r>
          </a:p>
          <a:p>
            <a:r>
              <a:rPr lang="da-DK" sz="1050" dirty="0"/>
              <a:t>• Hvordan udmøntes de overordnede retningslinjer fastsat i det øverste medindflydelses- og medbestemmelsesudvalg hos os? </a:t>
            </a:r>
          </a:p>
          <a:p>
            <a:r>
              <a:rPr lang="da-DK" sz="1050" dirty="0"/>
              <a:t>• Hvilke specielle forhold skal vi tage højde for på vores arbejdsplads, når vi ansætter medarbejdere på særlige vilkår - eller ledige i løntilskudsjob m.v.? </a:t>
            </a:r>
          </a:p>
          <a:p>
            <a:r>
              <a:rPr lang="da-DK" sz="1050" dirty="0"/>
              <a:t>• Er der særlige arbejdsfunktioner, der med fordel kan varetages af personer ansat på særlige vilkår? </a:t>
            </a:r>
          </a:p>
          <a:p>
            <a:r>
              <a:rPr lang="da-DK" sz="1050" dirty="0"/>
              <a:t>• Hvordan sikrer vi, at ledige, der ansættes med løntilskud, udfører meningsfuld beskæftigelse til forberedelse til job på ordinære vilkår, her på arbejdspladsen, i kommunen eller et andet sted? </a:t>
            </a:r>
          </a:p>
          <a:p>
            <a:r>
              <a:rPr lang="da-DK" sz="1050" dirty="0"/>
              <a:t>• Hvordan sikrer vi, at en medarbejder ansat på særlige vilkår eller en ledig i løntilskudsjob m.v. bliver en del af kollegaskabet på lige fod med andre på arbejdspladsen? </a:t>
            </a:r>
          </a:p>
          <a:p>
            <a:r>
              <a:rPr lang="da-DK" sz="1050" dirty="0"/>
              <a:t>• Hvordan modtager vi ansatte på særlige vilkår og ledige i løntilskudsjob m.v., og hvordan forbereder vi kollegerne herpå - fx i form af en introduktionsplan? </a:t>
            </a:r>
          </a:p>
          <a:p>
            <a:r>
              <a:rPr lang="da-DK" sz="1050" dirty="0"/>
              <a:t>• Tilknytning af kontaktperson til den ansatte på særlige vilkår eller den ledige i løntilskudsjob m.v. (kontaktperson, mentor el. lign.). </a:t>
            </a:r>
          </a:p>
          <a:p>
            <a:r>
              <a:rPr lang="da-DK" sz="1050" dirty="0"/>
              <a:t>• Opfølgning i ansættelsen - fx MUS-samtale, efteruddannelsesplan, muligheder for evt. efterfølgende ordinær ansættelse m.v. </a:t>
            </a:r>
          </a:p>
          <a:p>
            <a:r>
              <a:rPr lang="da-DK" sz="1050" dirty="0"/>
              <a:t>• Arbejdspladsens ressourcer i forhold til antallet af ansatte på særlige vilkår og ledige med løntilskud - hvad er et rimeligt forhold mellem antallet af ansatte uden tilskud og antallet af personer i virksomhedspraktik samt ansatte med løntilskud? </a:t>
            </a:r>
          </a:p>
          <a:p>
            <a:r>
              <a:rPr lang="da-DK" sz="1050" dirty="0"/>
              <a:t>• Påvirkes arbejdspladsens budget af ansættelse af personer på særlige vilkår eller ledige med løntilskud m.v.? </a:t>
            </a:r>
          </a:p>
          <a:p>
            <a:r>
              <a:rPr lang="da-DK" sz="1050" dirty="0"/>
              <a:t>• Hvordan evaluerer vi vores indsats og de enkelte ansættelser? </a:t>
            </a:r>
          </a:p>
        </p:txBody>
      </p:sp>
      <p:sp>
        <p:nvSpPr>
          <p:cNvPr id="4" name="Pladsholder til slidenummer 3"/>
          <p:cNvSpPr>
            <a:spLocks noGrp="1"/>
          </p:cNvSpPr>
          <p:nvPr>
            <p:ph type="sldNum" sz="quarter" idx="10"/>
          </p:nvPr>
        </p:nvSpPr>
        <p:spPr/>
        <p:txBody>
          <a:bodyPr/>
          <a:lstStyle/>
          <a:p>
            <a:pPr>
              <a:defRPr/>
            </a:pPr>
            <a:fld id="{BEA711D0-98A9-48B0-B8C6-6B521929FA07}" type="slidenum">
              <a:rPr lang="da-DK" smtClean="0"/>
              <a:pPr>
                <a:defRPr/>
              </a:pPr>
              <a:t>9</a:t>
            </a:fld>
            <a:endParaRPr lang="da-DK"/>
          </a:p>
        </p:txBody>
      </p:sp>
    </p:spTree>
    <p:extLst>
      <p:ext uri="{BB962C8B-B14F-4D97-AF65-F5344CB8AC3E}">
        <p14:creationId xmlns:p14="http://schemas.microsoft.com/office/powerpoint/2010/main" val="30592508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6" name="Pladsholder til dato 3"/>
          <p:cNvSpPr>
            <a:spLocks noGrp="1"/>
          </p:cNvSpPr>
          <p:nvPr>
            <p:ph type="dt" sz="half" idx="10"/>
          </p:nvPr>
        </p:nvSpPr>
        <p:spPr/>
        <p:txBody>
          <a:bodyPr/>
          <a:lstStyle>
            <a:lvl1pPr>
              <a:defRPr/>
            </a:lvl1pPr>
          </a:lstStyle>
          <a:p>
            <a:pPr>
              <a:defRPr/>
            </a:pPr>
            <a:fld id="{576C6099-3ED7-4B90-8D18-119170B8F4BA}" type="datetime1">
              <a:rPr lang="da-DK" smtClean="0"/>
              <a:t>17-09-2018</a:t>
            </a:fld>
            <a:endParaRPr lang="da-DK"/>
          </a:p>
        </p:txBody>
      </p:sp>
      <p:sp>
        <p:nvSpPr>
          <p:cNvPr id="7" name="Pladsholder til sidefod 4"/>
          <p:cNvSpPr>
            <a:spLocks noGrp="1"/>
          </p:cNvSpPr>
          <p:nvPr>
            <p:ph type="ftr" sz="quarter" idx="11"/>
          </p:nvPr>
        </p:nvSpPr>
        <p:spPr/>
        <p:txBody>
          <a:bodyPr/>
          <a:lstStyle>
            <a:lvl1pPr>
              <a:defRPr/>
            </a:lvl1pPr>
          </a:lstStyle>
          <a:p>
            <a:pPr>
              <a:defRPr/>
            </a:pPr>
            <a:endParaRPr lang="da-DK"/>
          </a:p>
        </p:txBody>
      </p:sp>
      <p:sp>
        <p:nvSpPr>
          <p:cNvPr id="8" name="Pladsholder til slidenummer 5"/>
          <p:cNvSpPr>
            <a:spLocks noGrp="1"/>
          </p:cNvSpPr>
          <p:nvPr>
            <p:ph type="sldNum" sz="quarter" idx="12"/>
          </p:nvPr>
        </p:nvSpPr>
        <p:spPr/>
        <p:txBody>
          <a:bodyPr/>
          <a:lstStyle>
            <a:lvl1pPr>
              <a:defRPr/>
            </a:lvl1pPr>
          </a:lstStyle>
          <a:p>
            <a:pPr>
              <a:defRPr/>
            </a:pPr>
            <a:fld id="{CB319797-BBE6-4E6C-B6DD-60D95C675536}" type="slidenum">
              <a:rPr lang="da-DK"/>
              <a:pPr>
                <a:defRPr/>
              </a:pPr>
              <a:t>‹nr.›</a:t>
            </a:fld>
            <a:endParaRPr lang="da-DK"/>
          </a:p>
        </p:txBody>
      </p:sp>
      <p:pic>
        <p:nvPicPr>
          <p:cNvPr id="9" name="Billede 8">
            <a:extLst>
              <a:ext uri="{FF2B5EF4-FFF2-40B4-BE49-F238E27FC236}">
                <a16:creationId xmlns:a16="http://schemas.microsoft.com/office/drawing/2014/main" id="{A9EC704A-D71A-4BE3-961C-4062CC11C5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2307" y="1596171"/>
            <a:ext cx="7876032" cy="2563368"/>
          </a:xfrm>
          <a:prstGeom prst="rect">
            <a:avLst/>
          </a:prstGeom>
        </p:spPr>
      </p:pic>
    </p:spTree>
    <p:extLst>
      <p:ext uri="{BB962C8B-B14F-4D97-AF65-F5344CB8AC3E}">
        <p14:creationId xmlns:p14="http://schemas.microsoft.com/office/powerpoint/2010/main" val="4157748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2" name="Billed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0788" y="185738"/>
            <a:ext cx="184626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ktangel 2"/>
          <p:cNvSpPr/>
          <p:nvPr/>
        </p:nvSpPr>
        <p:spPr>
          <a:xfrm rot="423432">
            <a:off x="-38100" y="6391275"/>
            <a:ext cx="1317625" cy="554038"/>
          </a:xfrm>
          <a:prstGeom prst="rect">
            <a:avLst/>
          </a:prstGeom>
          <a:solidFill>
            <a:srgbClr val="FFF13B"/>
          </a:solidFill>
          <a:ln>
            <a:solidFill>
              <a:srgbClr val="FFF13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a-DK" dirty="0"/>
          </a:p>
        </p:txBody>
      </p:sp>
      <p:sp>
        <p:nvSpPr>
          <p:cNvPr id="4" name="Pladsholder til sidefod 2"/>
          <p:cNvSpPr>
            <a:spLocks noGrp="1"/>
          </p:cNvSpPr>
          <p:nvPr>
            <p:ph type="ftr" sz="quarter" idx="10"/>
          </p:nvPr>
        </p:nvSpPr>
        <p:spPr/>
        <p:txBody>
          <a:bodyPr/>
          <a:lstStyle>
            <a:lvl1pPr>
              <a:defRPr/>
            </a:lvl1pPr>
          </a:lstStyle>
          <a:p>
            <a:pPr>
              <a:defRPr/>
            </a:pPr>
            <a:endParaRPr lang="da-DK"/>
          </a:p>
        </p:txBody>
      </p:sp>
      <p:sp>
        <p:nvSpPr>
          <p:cNvPr id="5" name="Pladsholder til dato 3"/>
          <p:cNvSpPr>
            <a:spLocks noGrp="1"/>
          </p:cNvSpPr>
          <p:nvPr>
            <p:ph type="dt" sz="half" idx="11"/>
          </p:nvPr>
        </p:nvSpPr>
        <p:spPr>
          <a:xfrm>
            <a:off x="10929938" y="6356350"/>
            <a:ext cx="1027112" cy="365125"/>
          </a:xfrm>
        </p:spPr>
        <p:txBody>
          <a:bodyPr/>
          <a:lstStyle>
            <a:lvl1pPr>
              <a:defRPr/>
            </a:lvl1pPr>
          </a:lstStyle>
          <a:p>
            <a:pPr>
              <a:defRPr/>
            </a:pPr>
            <a:fld id="{F90F0B1A-326E-4271-B048-E10BBC6CE7C1}" type="datetime1">
              <a:rPr lang="da-DK" smtClean="0"/>
              <a:t>17-09-2018</a:t>
            </a:fld>
            <a:endParaRPr lang="da-DK" dirty="0"/>
          </a:p>
        </p:txBody>
      </p:sp>
      <p:sp>
        <p:nvSpPr>
          <p:cNvPr id="6" name="Pladsholder til slidenummer 5"/>
          <p:cNvSpPr>
            <a:spLocks noGrp="1"/>
          </p:cNvSpPr>
          <p:nvPr>
            <p:ph type="sldNum" sz="quarter" idx="12"/>
          </p:nvPr>
        </p:nvSpPr>
        <p:spPr>
          <a:xfrm>
            <a:off x="188913" y="6361113"/>
            <a:ext cx="469900" cy="365125"/>
          </a:xfrm>
        </p:spPr>
        <p:txBody>
          <a:bodyPr/>
          <a:lstStyle>
            <a:lvl1pPr>
              <a:defRPr/>
            </a:lvl1pPr>
          </a:lstStyle>
          <a:p>
            <a:pPr>
              <a:defRPr/>
            </a:pPr>
            <a:fld id="{EAB2568E-FFA5-41F1-9841-DC7BC19D77E7}" type="slidenum">
              <a:rPr lang="da-DK"/>
              <a:pPr>
                <a:defRPr/>
              </a:pPr>
              <a:t>‹nr.›</a:t>
            </a:fld>
            <a:endParaRPr lang="da-DK" dirty="0"/>
          </a:p>
        </p:txBody>
      </p:sp>
    </p:spTree>
    <p:extLst>
      <p:ext uri="{BB962C8B-B14F-4D97-AF65-F5344CB8AC3E}">
        <p14:creationId xmlns:p14="http://schemas.microsoft.com/office/powerpoint/2010/main" val="1234714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pic>
        <p:nvPicPr>
          <p:cNvPr id="5" name="Billed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0788" y="185738"/>
            <a:ext cx="184626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p:cNvSpPr/>
          <p:nvPr/>
        </p:nvSpPr>
        <p:spPr>
          <a:xfrm rot="423432">
            <a:off x="-38100" y="6391275"/>
            <a:ext cx="1317625" cy="554038"/>
          </a:xfrm>
          <a:prstGeom prst="rect">
            <a:avLst/>
          </a:prstGeom>
          <a:solidFill>
            <a:srgbClr val="FFF13B"/>
          </a:solidFill>
          <a:ln>
            <a:solidFill>
              <a:srgbClr val="FFF13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a-DK" dirty="0"/>
          </a:p>
        </p:txBody>
      </p:sp>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7" name="Pladsholder til sidefod 5"/>
          <p:cNvSpPr>
            <a:spLocks noGrp="1"/>
          </p:cNvSpPr>
          <p:nvPr>
            <p:ph type="ftr" sz="quarter" idx="10"/>
          </p:nvPr>
        </p:nvSpPr>
        <p:spPr/>
        <p:txBody>
          <a:bodyPr/>
          <a:lstStyle>
            <a:lvl1pPr>
              <a:defRPr/>
            </a:lvl1pPr>
          </a:lstStyle>
          <a:p>
            <a:pPr>
              <a:defRPr/>
            </a:pPr>
            <a:endParaRPr lang="da-DK"/>
          </a:p>
        </p:txBody>
      </p:sp>
      <p:sp>
        <p:nvSpPr>
          <p:cNvPr id="8" name="Pladsholder til dato 3"/>
          <p:cNvSpPr>
            <a:spLocks noGrp="1"/>
          </p:cNvSpPr>
          <p:nvPr>
            <p:ph type="dt" sz="half" idx="11"/>
          </p:nvPr>
        </p:nvSpPr>
        <p:spPr>
          <a:xfrm>
            <a:off x="10929938" y="6356350"/>
            <a:ext cx="1027112" cy="365125"/>
          </a:xfrm>
        </p:spPr>
        <p:txBody>
          <a:bodyPr/>
          <a:lstStyle>
            <a:lvl1pPr>
              <a:defRPr/>
            </a:lvl1pPr>
          </a:lstStyle>
          <a:p>
            <a:pPr>
              <a:defRPr/>
            </a:pPr>
            <a:fld id="{AC561D41-3658-4DEB-AB8D-5C0E610AEF4D}" type="datetime1">
              <a:rPr lang="da-DK" smtClean="0"/>
              <a:t>17-09-2018</a:t>
            </a:fld>
            <a:endParaRPr lang="da-DK" dirty="0"/>
          </a:p>
        </p:txBody>
      </p:sp>
      <p:sp>
        <p:nvSpPr>
          <p:cNvPr id="9" name="Pladsholder til slidenummer 5"/>
          <p:cNvSpPr>
            <a:spLocks noGrp="1"/>
          </p:cNvSpPr>
          <p:nvPr>
            <p:ph type="sldNum" sz="quarter" idx="12"/>
          </p:nvPr>
        </p:nvSpPr>
        <p:spPr>
          <a:xfrm>
            <a:off x="188913" y="6361113"/>
            <a:ext cx="469900" cy="365125"/>
          </a:xfrm>
        </p:spPr>
        <p:txBody>
          <a:bodyPr/>
          <a:lstStyle>
            <a:lvl1pPr>
              <a:defRPr/>
            </a:lvl1pPr>
          </a:lstStyle>
          <a:p>
            <a:pPr>
              <a:defRPr/>
            </a:pPr>
            <a:fld id="{E1079700-BF5B-4FB7-9750-2293C0E0882D}" type="slidenum">
              <a:rPr lang="da-DK"/>
              <a:pPr>
                <a:defRPr/>
              </a:pPr>
              <a:t>‹nr.›</a:t>
            </a:fld>
            <a:endParaRPr lang="da-DK" dirty="0"/>
          </a:p>
        </p:txBody>
      </p:sp>
    </p:spTree>
    <p:extLst>
      <p:ext uri="{BB962C8B-B14F-4D97-AF65-F5344CB8AC3E}">
        <p14:creationId xmlns:p14="http://schemas.microsoft.com/office/powerpoint/2010/main" val="437998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pic>
        <p:nvPicPr>
          <p:cNvPr id="5" name="Billed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0788" y="185738"/>
            <a:ext cx="184626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p:cNvSpPr/>
          <p:nvPr/>
        </p:nvSpPr>
        <p:spPr>
          <a:xfrm rot="423432">
            <a:off x="-38100" y="6391275"/>
            <a:ext cx="1317625" cy="554038"/>
          </a:xfrm>
          <a:prstGeom prst="rect">
            <a:avLst/>
          </a:prstGeom>
          <a:solidFill>
            <a:srgbClr val="FFF13B"/>
          </a:solidFill>
          <a:ln>
            <a:solidFill>
              <a:srgbClr val="FFF13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a-DK" dirty="0"/>
          </a:p>
        </p:txBody>
      </p:sp>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a-DK" noProof="0"/>
              <a:t>Klik på ikonet for at tilføje et billede</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7" name="Pladsholder til sidefod 5"/>
          <p:cNvSpPr>
            <a:spLocks noGrp="1"/>
          </p:cNvSpPr>
          <p:nvPr>
            <p:ph type="ftr" sz="quarter" idx="10"/>
          </p:nvPr>
        </p:nvSpPr>
        <p:spPr/>
        <p:txBody>
          <a:bodyPr/>
          <a:lstStyle>
            <a:lvl1pPr>
              <a:defRPr/>
            </a:lvl1pPr>
          </a:lstStyle>
          <a:p>
            <a:pPr>
              <a:defRPr/>
            </a:pPr>
            <a:endParaRPr lang="da-DK"/>
          </a:p>
        </p:txBody>
      </p:sp>
      <p:sp>
        <p:nvSpPr>
          <p:cNvPr id="8" name="Pladsholder til dato 3"/>
          <p:cNvSpPr>
            <a:spLocks noGrp="1"/>
          </p:cNvSpPr>
          <p:nvPr>
            <p:ph type="dt" sz="half" idx="11"/>
          </p:nvPr>
        </p:nvSpPr>
        <p:spPr>
          <a:xfrm>
            <a:off x="10929938" y="6356350"/>
            <a:ext cx="1027112" cy="365125"/>
          </a:xfrm>
        </p:spPr>
        <p:txBody>
          <a:bodyPr/>
          <a:lstStyle>
            <a:lvl1pPr>
              <a:defRPr/>
            </a:lvl1pPr>
          </a:lstStyle>
          <a:p>
            <a:pPr>
              <a:defRPr/>
            </a:pPr>
            <a:fld id="{7E931266-8450-4A22-A972-C8C49C4A9930}" type="datetime1">
              <a:rPr lang="da-DK" smtClean="0"/>
              <a:t>17-09-2018</a:t>
            </a:fld>
            <a:endParaRPr lang="da-DK" dirty="0"/>
          </a:p>
        </p:txBody>
      </p:sp>
      <p:sp>
        <p:nvSpPr>
          <p:cNvPr id="9" name="Pladsholder til slidenummer 5"/>
          <p:cNvSpPr>
            <a:spLocks noGrp="1"/>
          </p:cNvSpPr>
          <p:nvPr>
            <p:ph type="sldNum" sz="quarter" idx="12"/>
          </p:nvPr>
        </p:nvSpPr>
        <p:spPr>
          <a:xfrm>
            <a:off x="188913" y="6361113"/>
            <a:ext cx="469900" cy="365125"/>
          </a:xfrm>
        </p:spPr>
        <p:txBody>
          <a:bodyPr/>
          <a:lstStyle>
            <a:lvl1pPr>
              <a:defRPr/>
            </a:lvl1pPr>
          </a:lstStyle>
          <a:p>
            <a:pPr>
              <a:defRPr/>
            </a:pPr>
            <a:fld id="{54F66134-F0B2-41D3-843D-128408A7780F}" type="slidenum">
              <a:rPr lang="da-DK"/>
              <a:pPr>
                <a:defRPr/>
              </a:pPr>
              <a:t>‹nr.›</a:t>
            </a:fld>
            <a:endParaRPr lang="da-DK" dirty="0"/>
          </a:p>
        </p:txBody>
      </p:sp>
    </p:spTree>
    <p:extLst>
      <p:ext uri="{BB962C8B-B14F-4D97-AF65-F5344CB8AC3E}">
        <p14:creationId xmlns:p14="http://schemas.microsoft.com/office/powerpoint/2010/main" val="1255134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pic>
        <p:nvPicPr>
          <p:cNvPr id="4" name="Billed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0788" y="185738"/>
            <a:ext cx="184626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4"/>
          <p:cNvSpPr/>
          <p:nvPr/>
        </p:nvSpPr>
        <p:spPr>
          <a:xfrm rot="423432">
            <a:off x="-38100" y="6391275"/>
            <a:ext cx="1317625" cy="554038"/>
          </a:xfrm>
          <a:prstGeom prst="rect">
            <a:avLst/>
          </a:prstGeom>
          <a:solidFill>
            <a:srgbClr val="FFF13B"/>
          </a:solidFill>
          <a:ln>
            <a:solidFill>
              <a:srgbClr val="FFF13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a-DK" dirty="0"/>
          </a:p>
        </p:txBody>
      </p:sp>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4"/>
          <p:cNvSpPr>
            <a:spLocks noGrp="1"/>
          </p:cNvSpPr>
          <p:nvPr>
            <p:ph type="ftr" sz="quarter" idx="10"/>
          </p:nvPr>
        </p:nvSpPr>
        <p:spPr/>
        <p:txBody>
          <a:bodyPr/>
          <a:lstStyle>
            <a:lvl1pPr>
              <a:defRPr/>
            </a:lvl1pPr>
          </a:lstStyle>
          <a:p>
            <a:pPr>
              <a:defRPr/>
            </a:pPr>
            <a:endParaRPr lang="da-DK"/>
          </a:p>
        </p:txBody>
      </p:sp>
      <p:sp>
        <p:nvSpPr>
          <p:cNvPr id="7" name="Pladsholder til dato 3"/>
          <p:cNvSpPr>
            <a:spLocks noGrp="1"/>
          </p:cNvSpPr>
          <p:nvPr>
            <p:ph type="dt" sz="half" idx="11"/>
          </p:nvPr>
        </p:nvSpPr>
        <p:spPr>
          <a:xfrm>
            <a:off x="10929938" y="6356350"/>
            <a:ext cx="1027112" cy="365125"/>
          </a:xfrm>
        </p:spPr>
        <p:txBody>
          <a:bodyPr/>
          <a:lstStyle>
            <a:lvl1pPr>
              <a:defRPr/>
            </a:lvl1pPr>
          </a:lstStyle>
          <a:p>
            <a:pPr>
              <a:defRPr/>
            </a:pPr>
            <a:fld id="{BC9A8680-5B8A-4A3D-87C3-1DEB193B4ABF}" type="datetime1">
              <a:rPr lang="da-DK" smtClean="0"/>
              <a:t>17-09-2018</a:t>
            </a:fld>
            <a:endParaRPr lang="da-DK" dirty="0"/>
          </a:p>
        </p:txBody>
      </p:sp>
      <p:sp>
        <p:nvSpPr>
          <p:cNvPr id="8" name="Pladsholder til slidenummer 5"/>
          <p:cNvSpPr>
            <a:spLocks noGrp="1"/>
          </p:cNvSpPr>
          <p:nvPr>
            <p:ph type="sldNum" sz="quarter" idx="12"/>
          </p:nvPr>
        </p:nvSpPr>
        <p:spPr>
          <a:xfrm>
            <a:off x="188913" y="6361113"/>
            <a:ext cx="469900" cy="365125"/>
          </a:xfrm>
        </p:spPr>
        <p:txBody>
          <a:bodyPr/>
          <a:lstStyle>
            <a:lvl1pPr>
              <a:defRPr/>
            </a:lvl1pPr>
          </a:lstStyle>
          <a:p>
            <a:pPr>
              <a:defRPr/>
            </a:pPr>
            <a:fld id="{78226233-7090-466C-9D59-15CC8671AF78}" type="slidenum">
              <a:rPr lang="da-DK"/>
              <a:pPr>
                <a:defRPr/>
              </a:pPr>
              <a:t>‹nr.›</a:t>
            </a:fld>
            <a:endParaRPr lang="da-DK" dirty="0"/>
          </a:p>
        </p:txBody>
      </p:sp>
    </p:spTree>
    <p:extLst>
      <p:ext uri="{BB962C8B-B14F-4D97-AF65-F5344CB8AC3E}">
        <p14:creationId xmlns:p14="http://schemas.microsoft.com/office/powerpoint/2010/main" val="46640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pic>
        <p:nvPicPr>
          <p:cNvPr id="4" name="Billed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06200" y="4821238"/>
            <a:ext cx="555625"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led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566707">
            <a:off x="-522288" y="225425"/>
            <a:ext cx="139541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dsholder til dato 3"/>
          <p:cNvSpPr txBox="1">
            <a:spLocks/>
          </p:cNvSpPr>
          <p:nvPr/>
        </p:nvSpPr>
        <p:spPr>
          <a:xfrm>
            <a:off x="10929938" y="6356350"/>
            <a:ext cx="1027112" cy="365125"/>
          </a:xfrm>
          <a:prstGeom prst="rect">
            <a:avLst/>
          </a:prstGeom>
        </p:spPr>
        <p:txBody>
          <a:bodyPr anchor="ctr"/>
          <a:lstStyle>
            <a:defPPr>
              <a:defRPr lang="da-DK"/>
            </a:defPPr>
            <a:lvl1pPr algn="l" rtl="0" eaLnBrk="1" fontAlgn="auto" hangingPunct="1">
              <a:spcBef>
                <a:spcPts val="0"/>
              </a:spcBef>
              <a:spcAft>
                <a:spcPts val="0"/>
              </a:spcAft>
              <a:defRPr sz="1200" kern="1200" smtClean="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1EB914CB-5D86-4E2C-A3ED-5420E211A093}" type="datetime1">
              <a:rPr lang="da-DK"/>
              <a:pPr>
                <a:defRPr/>
              </a:pPr>
              <a:t>17-09-2018</a:t>
            </a:fld>
            <a:endParaRPr lang="da-DK" dirty="0"/>
          </a:p>
        </p:txBody>
      </p:sp>
      <p:sp>
        <p:nvSpPr>
          <p:cNvPr id="7" name="Pladsholder til slidenummer 5"/>
          <p:cNvSpPr txBox="1">
            <a:spLocks/>
          </p:cNvSpPr>
          <p:nvPr/>
        </p:nvSpPr>
        <p:spPr>
          <a:xfrm>
            <a:off x="188913" y="6361113"/>
            <a:ext cx="469900" cy="365125"/>
          </a:xfrm>
          <a:prstGeom prst="rect">
            <a:avLst/>
          </a:prstGeom>
        </p:spPr>
        <p:txBody>
          <a:bodyPr anchor="ctr"/>
          <a:lstStyle>
            <a:defPPr>
              <a:defRPr lang="da-DK"/>
            </a:defPPr>
            <a:lvl1pPr algn="r" rtl="0" eaLnBrk="1" fontAlgn="auto" hangingPunct="1">
              <a:spcBef>
                <a:spcPts val="0"/>
              </a:spcBef>
              <a:spcAft>
                <a:spcPts val="0"/>
              </a:spcAft>
              <a:defRPr sz="1200" kern="1200" smtClean="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3942A237-0FF4-4AB8-BB11-9404D6149AE0}" type="slidenum">
              <a:rPr lang="da-DK"/>
              <a:pPr>
                <a:defRPr/>
              </a:pPr>
              <a:t>‹nr.›</a:t>
            </a:fld>
            <a:endParaRPr lang="da-DK" dirty="0"/>
          </a:p>
        </p:txBody>
      </p:sp>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8" name="Pladsholder til sidefod 4"/>
          <p:cNvSpPr>
            <a:spLocks noGrp="1"/>
          </p:cNvSpPr>
          <p:nvPr>
            <p:ph type="ftr" sz="quarter" idx="10"/>
          </p:nvPr>
        </p:nvSpPr>
        <p:spPr/>
        <p:txBody>
          <a:bodyPr/>
          <a:lstStyle>
            <a:lvl1pPr>
              <a:defRPr/>
            </a:lvl1pPr>
          </a:lstStyle>
          <a:p>
            <a:pPr>
              <a:defRPr/>
            </a:pPr>
            <a:endParaRPr lang="da-DK"/>
          </a:p>
        </p:txBody>
      </p:sp>
    </p:spTree>
    <p:extLst>
      <p:ext uri="{BB962C8B-B14F-4D97-AF65-F5344CB8AC3E}">
        <p14:creationId xmlns:p14="http://schemas.microsoft.com/office/powerpoint/2010/main" val="2161160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543BA7-25D7-4252-B300-4EF80197E9C8}"/>
              </a:ext>
            </a:extLst>
          </p:cNvPr>
          <p:cNvSpPr>
            <a:spLocks noGrp="1"/>
          </p:cNvSpPr>
          <p:nvPr>
            <p:ph type="title"/>
          </p:nvPr>
        </p:nvSpPr>
        <p:spPr/>
        <p:txBody>
          <a:bodyPr/>
          <a:lstStyle/>
          <a:p>
            <a:r>
              <a:rPr lang="da-DK" dirty="0"/>
              <a:t>Klik for at redigere i master</a:t>
            </a:r>
          </a:p>
        </p:txBody>
      </p:sp>
      <p:sp>
        <p:nvSpPr>
          <p:cNvPr id="3" name="Pladsholder til dato 2">
            <a:extLst>
              <a:ext uri="{FF2B5EF4-FFF2-40B4-BE49-F238E27FC236}">
                <a16:creationId xmlns:a16="http://schemas.microsoft.com/office/drawing/2014/main" id="{DB7B32F9-4031-446A-A1FB-DAA7BB5856C7}"/>
              </a:ext>
            </a:extLst>
          </p:cNvPr>
          <p:cNvSpPr>
            <a:spLocks noGrp="1"/>
          </p:cNvSpPr>
          <p:nvPr>
            <p:ph type="dt" sz="half" idx="10"/>
          </p:nvPr>
        </p:nvSpPr>
        <p:spPr/>
        <p:txBody>
          <a:bodyPr/>
          <a:lstStyle/>
          <a:p>
            <a:pPr>
              <a:defRPr/>
            </a:pPr>
            <a:fld id="{949BD8D3-898D-4CAB-BF19-A175AF6E6810}" type="datetime1">
              <a:rPr lang="da-DK" smtClean="0"/>
              <a:t>17-09-2018</a:t>
            </a:fld>
            <a:endParaRPr lang="da-DK"/>
          </a:p>
        </p:txBody>
      </p:sp>
      <p:sp>
        <p:nvSpPr>
          <p:cNvPr id="4" name="Pladsholder til sidefod 3">
            <a:extLst>
              <a:ext uri="{FF2B5EF4-FFF2-40B4-BE49-F238E27FC236}">
                <a16:creationId xmlns:a16="http://schemas.microsoft.com/office/drawing/2014/main" id="{AD0988E5-4E7E-4E66-BC7C-9C1FDF209CF2}"/>
              </a:ext>
            </a:extLst>
          </p:cNvPr>
          <p:cNvSpPr>
            <a:spLocks noGrp="1"/>
          </p:cNvSpPr>
          <p:nvPr>
            <p:ph type="ftr" sz="quarter" idx="11"/>
          </p:nvPr>
        </p:nvSpPr>
        <p:spPr/>
        <p:txBody>
          <a:bodyPr/>
          <a:lstStyle/>
          <a:p>
            <a:pPr>
              <a:defRPr/>
            </a:pPr>
            <a:endParaRPr lang="da-DK"/>
          </a:p>
        </p:txBody>
      </p:sp>
      <p:sp>
        <p:nvSpPr>
          <p:cNvPr id="5" name="Pladsholder til slidenummer 4">
            <a:extLst>
              <a:ext uri="{FF2B5EF4-FFF2-40B4-BE49-F238E27FC236}">
                <a16:creationId xmlns:a16="http://schemas.microsoft.com/office/drawing/2014/main" id="{C772309F-9996-423F-93BF-A748527EF6CA}"/>
              </a:ext>
            </a:extLst>
          </p:cNvPr>
          <p:cNvSpPr>
            <a:spLocks noGrp="1"/>
          </p:cNvSpPr>
          <p:nvPr>
            <p:ph type="sldNum" sz="quarter" idx="12"/>
          </p:nvPr>
        </p:nvSpPr>
        <p:spPr/>
        <p:txBody>
          <a:bodyPr/>
          <a:lstStyle/>
          <a:p>
            <a:pPr>
              <a:defRPr/>
            </a:pPr>
            <a:fld id="{8F074E92-1D5E-4CEE-9848-D7329AAF1C1E}" type="slidenum">
              <a:rPr lang="da-DK" smtClean="0"/>
              <a:pPr>
                <a:defRPr/>
              </a:pPr>
              <a:t>‹nr.›</a:t>
            </a:fld>
            <a:endParaRPr lang="da-DK"/>
          </a:p>
        </p:txBody>
      </p:sp>
      <p:pic>
        <p:nvPicPr>
          <p:cNvPr id="7" name="Billede 6">
            <a:extLst>
              <a:ext uri="{FF2B5EF4-FFF2-40B4-BE49-F238E27FC236}">
                <a16:creationId xmlns:a16="http://schemas.microsoft.com/office/drawing/2014/main" id="{CE9CAE4B-AD5C-4487-BBE2-285EA9539F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7984" y="2147316"/>
            <a:ext cx="7876032" cy="2563368"/>
          </a:xfrm>
          <a:prstGeom prst="rect">
            <a:avLst/>
          </a:prstGeom>
        </p:spPr>
      </p:pic>
    </p:spTree>
    <p:extLst>
      <p:ext uri="{BB962C8B-B14F-4D97-AF65-F5344CB8AC3E}">
        <p14:creationId xmlns:p14="http://schemas.microsoft.com/office/powerpoint/2010/main" val="2005963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10"/>
          </p:nvPr>
        </p:nvSpPr>
        <p:spPr>
          <a:xfrm>
            <a:off x="10929938" y="6356350"/>
            <a:ext cx="1027112" cy="365125"/>
          </a:xfrm>
        </p:spPr>
        <p:txBody>
          <a:bodyPr/>
          <a:lstStyle>
            <a:lvl1pPr>
              <a:defRPr/>
            </a:lvl1pPr>
          </a:lstStyle>
          <a:p>
            <a:pPr>
              <a:defRPr/>
            </a:pPr>
            <a:fld id="{E167BCA4-1DDC-44E1-8999-D88A80B270AE}" type="datetime1">
              <a:rPr lang="da-DK" smtClean="0"/>
              <a:t>17-09-2018</a:t>
            </a:fld>
            <a:endParaRPr lang="da-DK" dirty="0"/>
          </a:p>
        </p:txBody>
      </p:sp>
      <p:sp>
        <p:nvSpPr>
          <p:cNvPr id="7" name="Pladsholder til sidefod 4"/>
          <p:cNvSpPr>
            <a:spLocks noGrp="1"/>
          </p:cNvSpPr>
          <p:nvPr>
            <p:ph type="ftr" sz="quarter" idx="11"/>
          </p:nvPr>
        </p:nvSpPr>
        <p:spPr/>
        <p:txBody>
          <a:bodyPr/>
          <a:lstStyle>
            <a:lvl1pPr>
              <a:defRPr/>
            </a:lvl1pPr>
          </a:lstStyle>
          <a:p>
            <a:pPr>
              <a:defRPr/>
            </a:pPr>
            <a:endParaRPr lang="da-DK"/>
          </a:p>
        </p:txBody>
      </p:sp>
      <p:sp>
        <p:nvSpPr>
          <p:cNvPr id="8" name="Pladsholder til slidenummer 5"/>
          <p:cNvSpPr>
            <a:spLocks noGrp="1"/>
          </p:cNvSpPr>
          <p:nvPr>
            <p:ph type="sldNum" sz="quarter" idx="12"/>
          </p:nvPr>
        </p:nvSpPr>
        <p:spPr>
          <a:xfrm>
            <a:off x="188913" y="6361113"/>
            <a:ext cx="469900" cy="365125"/>
          </a:xfrm>
        </p:spPr>
        <p:txBody>
          <a:bodyPr/>
          <a:lstStyle>
            <a:lvl1pPr>
              <a:defRPr/>
            </a:lvl1pPr>
          </a:lstStyle>
          <a:p>
            <a:pPr>
              <a:defRPr/>
            </a:pPr>
            <a:fld id="{5E7F9A82-2A47-4BDF-A20B-1110817F3DCB}" type="slidenum">
              <a:rPr lang="da-DK"/>
              <a:pPr>
                <a:defRPr/>
              </a:pPr>
              <a:t>‹nr.›</a:t>
            </a:fld>
            <a:endParaRPr lang="da-DK" dirty="0"/>
          </a:p>
        </p:txBody>
      </p:sp>
      <p:pic>
        <p:nvPicPr>
          <p:cNvPr id="9" name="Billede 8">
            <a:extLst>
              <a:ext uri="{FF2B5EF4-FFF2-40B4-BE49-F238E27FC236}">
                <a16:creationId xmlns:a16="http://schemas.microsoft.com/office/drawing/2014/main" id="{48C1A0B3-2553-4FEB-9D47-5A09A83890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211398">
            <a:off x="9935557" y="381752"/>
            <a:ext cx="1971339" cy="641601"/>
          </a:xfrm>
          <a:prstGeom prst="rect">
            <a:avLst/>
          </a:prstGeom>
        </p:spPr>
      </p:pic>
    </p:spTree>
    <p:extLst>
      <p:ext uri="{BB962C8B-B14F-4D97-AF65-F5344CB8AC3E}">
        <p14:creationId xmlns:p14="http://schemas.microsoft.com/office/powerpoint/2010/main" val="3914030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6" name="Pladsholder til sidefod 4"/>
          <p:cNvSpPr>
            <a:spLocks noGrp="1"/>
          </p:cNvSpPr>
          <p:nvPr>
            <p:ph type="ftr" sz="quarter" idx="10"/>
          </p:nvPr>
        </p:nvSpPr>
        <p:spPr/>
        <p:txBody>
          <a:bodyPr/>
          <a:lstStyle>
            <a:lvl1pPr>
              <a:defRPr/>
            </a:lvl1pPr>
          </a:lstStyle>
          <a:p>
            <a:pPr>
              <a:defRPr/>
            </a:pPr>
            <a:endParaRPr lang="da-DK"/>
          </a:p>
        </p:txBody>
      </p:sp>
      <p:sp>
        <p:nvSpPr>
          <p:cNvPr id="7" name="Pladsholder til dato 3"/>
          <p:cNvSpPr>
            <a:spLocks noGrp="1"/>
          </p:cNvSpPr>
          <p:nvPr>
            <p:ph type="dt" sz="half" idx="11"/>
          </p:nvPr>
        </p:nvSpPr>
        <p:spPr>
          <a:xfrm>
            <a:off x="10929938" y="6356350"/>
            <a:ext cx="1027112" cy="365125"/>
          </a:xfrm>
        </p:spPr>
        <p:txBody>
          <a:bodyPr/>
          <a:lstStyle>
            <a:lvl1pPr>
              <a:defRPr/>
            </a:lvl1pPr>
          </a:lstStyle>
          <a:p>
            <a:pPr>
              <a:defRPr/>
            </a:pPr>
            <a:fld id="{C6EB922F-84C8-4231-8910-7FD27DFE9EFC}" type="datetime1">
              <a:rPr lang="da-DK" smtClean="0"/>
              <a:t>17-09-2018</a:t>
            </a:fld>
            <a:endParaRPr lang="da-DK" dirty="0"/>
          </a:p>
        </p:txBody>
      </p:sp>
      <p:sp>
        <p:nvSpPr>
          <p:cNvPr id="8" name="Pladsholder til slidenummer 5"/>
          <p:cNvSpPr>
            <a:spLocks noGrp="1"/>
          </p:cNvSpPr>
          <p:nvPr>
            <p:ph type="sldNum" sz="quarter" idx="12"/>
          </p:nvPr>
        </p:nvSpPr>
        <p:spPr>
          <a:xfrm>
            <a:off x="188913" y="6361113"/>
            <a:ext cx="469900" cy="365125"/>
          </a:xfrm>
        </p:spPr>
        <p:txBody>
          <a:bodyPr/>
          <a:lstStyle>
            <a:lvl1pPr>
              <a:defRPr/>
            </a:lvl1pPr>
          </a:lstStyle>
          <a:p>
            <a:pPr>
              <a:defRPr/>
            </a:pPr>
            <a:fld id="{6880AEFB-F195-4A8F-9211-D1FA2ADC3E63}" type="slidenum">
              <a:rPr lang="da-DK"/>
              <a:pPr>
                <a:defRPr/>
              </a:pPr>
              <a:t>‹nr.›</a:t>
            </a:fld>
            <a:endParaRPr lang="da-DK" dirty="0"/>
          </a:p>
        </p:txBody>
      </p:sp>
      <p:pic>
        <p:nvPicPr>
          <p:cNvPr id="10" name="Billede 9">
            <a:extLst>
              <a:ext uri="{FF2B5EF4-FFF2-40B4-BE49-F238E27FC236}">
                <a16:creationId xmlns:a16="http://schemas.microsoft.com/office/drawing/2014/main" id="{11EFBE05-7F0A-48B0-8D81-96FDF0049B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1419" y="182021"/>
            <a:ext cx="1292061" cy="420520"/>
          </a:xfrm>
          <a:prstGeom prst="rect">
            <a:avLst/>
          </a:prstGeom>
        </p:spPr>
      </p:pic>
    </p:spTree>
    <p:extLst>
      <p:ext uri="{BB962C8B-B14F-4D97-AF65-F5344CB8AC3E}">
        <p14:creationId xmlns:p14="http://schemas.microsoft.com/office/powerpoint/2010/main" val="3252864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2_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6" name="Pladsholder til sidefod 4"/>
          <p:cNvSpPr>
            <a:spLocks noGrp="1"/>
          </p:cNvSpPr>
          <p:nvPr>
            <p:ph type="ftr" sz="quarter" idx="10"/>
          </p:nvPr>
        </p:nvSpPr>
        <p:spPr/>
        <p:txBody>
          <a:bodyPr/>
          <a:lstStyle>
            <a:lvl1pPr>
              <a:defRPr/>
            </a:lvl1pPr>
          </a:lstStyle>
          <a:p>
            <a:pPr>
              <a:defRPr/>
            </a:pPr>
            <a:endParaRPr lang="da-DK"/>
          </a:p>
        </p:txBody>
      </p:sp>
      <p:sp>
        <p:nvSpPr>
          <p:cNvPr id="7" name="Pladsholder til dato 3"/>
          <p:cNvSpPr>
            <a:spLocks noGrp="1"/>
          </p:cNvSpPr>
          <p:nvPr>
            <p:ph type="dt" sz="half" idx="11"/>
          </p:nvPr>
        </p:nvSpPr>
        <p:spPr>
          <a:xfrm>
            <a:off x="10929938" y="6356350"/>
            <a:ext cx="1027112" cy="365125"/>
          </a:xfrm>
        </p:spPr>
        <p:txBody>
          <a:bodyPr/>
          <a:lstStyle>
            <a:lvl1pPr>
              <a:defRPr/>
            </a:lvl1pPr>
          </a:lstStyle>
          <a:p>
            <a:pPr>
              <a:defRPr/>
            </a:pPr>
            <a:fld id="{539A69F9-6DD5-4DA9-AD20-17827A2884DE}" type="datetime1">
              <a:rPr lang="da-DK" smtClean="0"/>
              <a:t>17-09-2018</a:t>
            </a:fld>
            <a:endParaRPr lang="da-DK" dirty="0"/>
          </a:p>
        </p:txBody>
      </p:sp>
      <p:sp>
        <p:nvSpPr>
          <p:cNvPr id="8" name="Pladsholder til slidenummer 5"/>
          <p:cNvSpPr>
            <a:spLocks noGrp="1"/>
          </p:cNvSpPr>
          <p:nvPr>
            <p:ph type="sldNum" sz="quarter" idx="12"/>
          </p:nvPr>
        </p:nvSpPr>
        <p:spPr>
          <a:xfrm>
            <a:off x="188913" y="6361113"/>
            <a:ext cx="469900" cy="365125"/>
          </a:xfrm>
        </p:spPr>
        <p:txBody>
          <a:bodyPr/>
          <a:lstStyle>
            <a:lvl1pPr>
              <a:defRPr/>
            </a:lvl1pPr>
          </a:lstStyle>
          <a:p>
            <a:pPr>
              <a:defRPr/>
            </a:pPr>
            <a:fld id="{B0E27A87-33C6-4A77-B857-4CFF8BD81CB8}" type="slidenum">
              <a:rPr lang="da-DK"/>
              <a:pPr>
                <a:defRPr/>
              </a:pPr>
              <a:t>‹nr.›</a:t>
            </a:fld>
            <a:endParaRPr lang="da-DK" dirty="0"/>
          </a:p>
        </p:txBody>
      </p:sp>
      <p:pic>
        <p:nvPicPr>
          <p:cNvPr id="10" name="Billede 9">
            <a:extLst>
              <a:ext uri="{FF2B5EF4-FFF2-40B4-BE49-F238E27FC236}">
                <a16:creationId xmlns:a16="http://schemas.microsoft.com/office/drawing/2014/main" id="{ED315294-DEF4-4625-A392-CE9F01480A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17394" y="406981"/>
            <a:ext cx="1246896" cy="405820"/>
          </a:xfrm>
          <a:prstGeom prst="rect">
            <a:avLst/>
          </a:prstGeom>
        </p:spPr>
      </p:pic>
    </p:spTree>
    <p:extLst>
      <p:ext uri="{BB962C8B-B14F-4D97-AF65-F5344CB8AC3E}">
        <p14:creationId xmlns:p14="http://schemas.microsoft.com/office/powerpoint/2010/main" val="696647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Afsnitsoverskrift">
    <p:spTree>
      <p:nvGrpSpPr>
        <p:cNvPr id="1" name=""/>
        <p:cNvGrpSpPr/>
        <p:nvPr/>
      </p:nvGrpSpPr>
      <p:grpSpPr>
        <a:xfrm>
          <a:off x="0" y="0"/>
          <a:ext cx="0" cy="0"/>
          <a:chOff x="0" y="0"/>
          <a:chExt cx="0" cy="0"/>
        </a:xfrm>
      </p:grpSpPr>
      <p:pic>
        <p:nvPicPr>
          <p:cNvPr id="4" name="Billed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0788" y="185738"/>
            <a:ext cx="184626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4"/>
          <p:cNvSpPr/>
          <p:nvPr/>
        </p:nvSpPr>
        <p:spPr>
          <a:xfrm rot="423432">
            <a:off x="-38100" y="6391275"/>
            <a:ext cx="1317625" cy="554038"/>
          </a:xfrm>
          <a:prstGeom prst="rect">
            <a:avLst/>
          </a:prstGeom>
          <a:solidFill>
            <a:srgbClr val="FFF13B"/>
          </a:solidFill>
          <a:ln>
            <a:solidFill>
              <a:srgbClr val="FFF13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a-DK" dirty="0"/>
          </a:p>
        </p:txBody>
      </p:sp>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6" name="Pladsholder til sidefod 4"/>
          <p:cNvSpPr>
            <a:spLocks noGrp="1"/>
          </p:cNvSpPr>
          <p:nvPr>
            <p:ph type="ftr" sz="quarter" idx="10"/>
          </p:nvPr>
        </p:nvSpPr>
        <p:spPr/>
        <p:txBody>
          <a:bodyPr/>
          <a:lstStyle>
            <a:lvl1pPr>
              <a:defRPr/>
            </a:lvl1pPr>
          </a:lstStyle>
          <a:p>
            <a:pPr>
              <a:defRPr/>
            </a:pPr>
            <a:endParaRPr lang="da-DK"/>
          </a:p>
        </p:txBody>
      </p:sp>
      <p:sp>
        <p:nvSpPr>
          <p:cNvPr id="7" name="Pladsholder til dato 3"/>
          <p:cNvSpPr>
            <a:spLocks noGrp="1"/>
          </p:cNvSpPr>
          <p:nvPr>
            <p:ph type="dt" sz="half" idx="11"/>
          </p:nvPr>
        </p:nvSpPr>
        <p:spPr>
          <a:xfrm>
            <a:off x="10929938" y="6356350"/>
            <a:ext cx="1027112" cy="365125"/>
          </a:xfrm>
        </p:spPr>
        <p:txBody>
          <a:bodyPr/>
          <a:lstStyle>
            <a:lvl1pPr>
              <a:defRPr/>
            </a:lvl1pPr>
          </a:lstStyle>
          <a:p>
            <a:pPr>
              <a:defRPr/>
            </a:pPr>
            <a:fld id="{43850E51-B019-47D2-8EA0-3D961013D6F4}" type="datetime1">
              <a:rPr lang="da-DK" smtClean="0"/>
              <a:t>17-09-2018</a:t>
            </a:fld>
            <a:endParaRPr lang="da-DK" dirty="0"/>
          </a:p>
        </p:txBody>
      </p:sp>
      <p:sp>
        <p:nvSpPr>
          <p:cNvPr id="8" name="Pladsholder til slidenummer 5"/>
          <p:cNvSpPr>
            <a:spLocks noGrp="1"/>
          </p:cNvSpPr>
          <p:nvPr>
            <p:ph type="sldNum" sz="quarter" idx="12"/>
          </p:nvPr>
        </p:nvSpPr>
        <p:spPr>
          <a:xfrm>
            <a:off x="188913" y="6361113"/>
            <a:ext cx="469900" cy="365125"/>
          </a:xfrm>
        </p:spPr>
        <p:txBody>
          <a:bodyPr/>
          <a:lstStyle>
            <a:lvl1pPr>
              <a:defRPr/>
            </a:lvl1pPr>
          </a:lstStyle>
          <a:p>
            <a:pPr>
              <a:defRPr/>
            </a:pPr>
            <a:fld id="{BEB49A31-6F24-4EA7-9F1D-CDAAC6AD310E}" type="slidenum">
              <a:rPr lang="da-DK"/>
              <a:pPr>
                <a:defRPr/>
              </a:pPr>
              <a:t>‹nr.›</a:t>
            </a:fld>
            <a:endParaRPr lang="da-DK" dirty="0"/>
          </a:p>
        </p:txBody>
      </p:sp>
    </p:spTree>
    <p:extLst>
      <p:ext uri="{BB962C8B-B14F-4D97-AF65-F5344CB8AC3E}">
        <p14:creationId xmlns:p14="http://schemas.microsoft.com/office/powerpoint/2010/main" val="3441647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pic>
        <p:nvPicPr>
          <p:cNvPr id="5" name="Billed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0788" y="185738"/>
            <a:ext cx="184626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p:cNvSpPr/>
          <p:nvPr/>
        </p:nvSpPr>
        <p:spPr>
          <a:xfrm rot="423432">
            <a:off x="-38100" y="6391275"/>
            <a:ext cx="1317625" cy="554038"/>
          </a:xfrm>
          <a:prstGeom prst="rect">
            <a:avLst/>
          </a:prstGeom>
          <a:solidFill>
            <a:srgbClr val="FFF13B"/>
          </a:solidFill>
          <a:ln>
            <a:solidFill>
              <a:srgbClr val="FFF13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a-DK" dirty="0"/>
          </a:p>
        </p:txBody>
      </p:sp>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sidefod 5"/>
          <p:cNvSpPr>
            <a:spLocks noGrp="1"/>
          </p:cNvSpPr>
          <p:nvPr>
            <p:ph type="ftr" sz="quarter" idx="10"/>
          </p:nvPr>
        </p:nvSpPr>
        <p:spPr/>
        <p:txBody>
          <a:bodyPr/>
          <a:lstStyle>
            <a:lvl1pPr>
              <a:defRPr/>
            </a:lvl1pPr>
          </a:lstStyle>
          <a:p>
            <a:pPr>
              <a:defRPr/>
            </a:pPr>
            <a:endParaRPr lang="da-DK"/>
          </a:p>
        </p:txBody>
      </p:sp>
      <p:sp>
        <p:nvSpPr>
          <p:cNvPr id="8" name="Pladsholder til dato 3"/>
          <p:cNvSpPr>
            <a:spLocks noGrp="1"/>
          </p:cNvSpPr>
          <p:nvPr>
            <p:ph type="dt" sz="half" idx="11"/>
          </p:nvPr>
        </p:nvSpPr>
        <p:spPr>
          <a:xfrm>
            <a:off x="10929938" y="6356350"/>
            <a:ext cx="1027112" cy="365125"/>
          </a:xfrm>
        </p:spPr>
        <p:txBody>
          <a:bodyPr/>
          <a:lstStyle>
            <a:lvl1pPr>
              <a:defRPr/>
            </a:lvl1pPr>
          </a:lstStyle>
          <a:p>
            <a:pPr>
              <a:defRPr/>
            </a:pPr>
            <a:fld id="{0AD4A57F-3174-4B5C-A10D-705064896AE5}" type="datetime1">
              <a:rPr lang="da-DK" smtClean="0"/>
              <a:t>17-09-2018</a:t>
            </a:fld>
            <a:endParaRPr lang="da-DK" dirty="0"/>
          </a:p>
        </p:txBody>
      </p:sp>
      <p:sp>
        <p:nvSpPr>
          <p:cNvPr id="9" name="Pladsholder til slidenummer 5"/>
          <p:cNvSpPr>
            <a:spLocks noGrp="1"/>
          </p:cNvSpPr>
          <p:nvPr>
            <p:ph type="sldNum" sz="quarter" idx="12"/>
          </p:nvPr>
        </p:nvSpPr>
        <p:spPr>
          <a:xfrm>
            <a:off x="188913" y="6361113"/>
            <a:ext cx="469900" cy="365125"/>
          </a:xfrm>
        </p:spPr>
        <p:txBody>
          <a:bodyPr/>
          <a:lstStyle>
            <a:lvl1pPr>
              <a:defRPr/>
            </a:lvl1pPr>
          </a:lstStyle>
          <a:p>
            <a:pPr>
              <a:defRPr/>
            </a:pPr>
            <a:fld id="{A2059661-4C5F-448D-AF0F-D2109EA04075}" type="slidenum">
              <a:rPr lang="da-DK"/>
              <a:pPr>
                <a:defRPr/>
              </a:pPr>
              <a:t>‹nr.›</a:t>
            </a:fld>
            <a:endParaRPr lang="da-DK" dirty="0"/>
          </a:p>
        </p:txBody>
      </p:sp>
    </p:spTree>
    <p:extLst>
      <p:ext uri="{BB962C8B-B14F-4D97-AF65-F5344CB8AC3E}">
        <p14:creationId xmlns:p14="http://schemas.microsoft.com/office/powerpoint/2010/main" val="3743152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pic>
        <p:nvPicPr>
          <p:cNvPr id="7" name="Billed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0788" y="185738"/>
            <a:ext cx="184626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7"/>
          <p:cNvSpPr/>
          <p:nvPr/>
        </p:nvSpPr>
        <p:spPr>
          <a:xfrm rot="423432">
            <a:off x="-38100" y="6391275"/>
            <a:ext cx="1317625" cy="554038"/>
          </a:xfrm>
          <a:prstGeom prst="rect">
            <a:avLst/>
          </a:prstGeom>
          <a:solidFill>
            <a:srgbClr val="FFF13B"/>
          </a:solidFill>
          <a:ln>
            <a:solidFill>
              <a:srgbClr val="FFF13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a-DK" dirty="0"/>
          </a:p>
        </p:txBody>
      </p:sp>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9" name="Pladsholder til sidefod 7"/>
          <p:cNvSpPr>
            <a:spLocks noGrp="1"/>
          </p:cNvSpPr>
          <p:nvPr>
            <p:ph type="ftr" sz="quarter" idx="10"/>
          </p:nvPr>
        </p:nvSpPr>
        <p:spPr/>
        <p:txBody>
          <a:bodyPr/>
          <a:lstStyle>
            <a:lvl1pPr>
              <a:defRPr/>
            </a:lvl1pPr>
          </a:lstStyle>
          <a:p>
            <a:pPr>
              <a:defRPr/>
            </a:pPr>
            <a:endParaRPr lang="da-DK"/>
          </a:p>
        </p:txBody>
      </p:sp>
      <p:sp>
        <p:nvSpPr>
          <p:cNvPr id="10" name="Pladsholder til dato 3"/>
          <p:cNvSpPr>
            <a:spLocks noGrp="1"/>
          </p:cNvSpPr>
          <p:nvPr>
            <p:ph type="dt" sz="half" idx="11"/>
          </p:nvPr>
        </p:nvSpPr>
        <p:spPr>
          <a:xfrm>
            <a:off x="10929938" y="6356350"/>
            <a:ext cx="1027112" cy="365125"/>
          </a:xfrm>
        </p:spPr>
        <p:txBody>
          <a:bodyPr/>
          <a:lstStyle>
            <a:lvl1pPr>
              <a:defRPr/>
            </a:lvl1pPr>
          </a:lstStyle>
          <a:p>
            <a:pPr>
              <a:defRPr/>
            </a:pPr>
            <a:fld id="{718DFD82-B001-4A68-8A6F-F549978F953E}" type="datetime1">
              <a:rPr lang="da-DK" smtClean="0"/>
              <a:t>17-09-2018</a:t>
            </a:fld>
            <a:endParaRPr lang="da-DK" dirty="0"/>
          </a:p>
        </p:txBody>
      </p:sp>
      <p:sp>
        <p:nvSpPr>
          <p:cNvPr id="11" name="Pladsholder til slidenummer 5"/>
          <p:cNvSpPr>
            <a:spLocks noGrp="1"/>
          </p:cNvSpPr>
          <p:nvPr>
            <p:ph type="sldNum" sz="quarter" idx="12"/>
          </p:nvPr>
        </p:nvSpPr>
        <p:spPr>
          <a:xfrm>
            <a:off x="188913" y="6361113"/>
            <a:ext cx="469900" cy="365125"/>
          </a:xfrm>
        </p:spPr>
        <p:txBody>
          <a:bodyPr/>
          <a:lstStyle>
            <a:lvl1pPr>
              <a:defRPr/>
            </a:lvl1pPr>
          </a:lstStyle>
          <a:p>
            <a:pPr>
              <a:defRPr/>
            </a:pPr>
            <a:fld id="{E48B5459-F04C-49C3-9451-88396E38E542}" type="slidenum">
              <a:rPr lang="da-DK"/>
              <a:pPr>
                <a:defRPr/>
              </a:pPr>
              <a:t>‹nr.›</a:t>
            </a:fld>
            <a:endParaRPr lang="da-DK" dirty="0"/>
          </a:p>
        </p:txBody>
      </p:sp>
    </p:spTree>
    <p:extLst>
      <p:ext uri="{BB962C8B-B14F-4D97-AF65-F5344CB8AC3E}">
        <p14:creationId xmlns:p14="http://schemas.microsoft.com/office/powerpoint/2010/main" val="2354153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pic>
        <p:nvPicPr>
          <p:cNvPr id="3" name="Billed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0788" y="185738"/>
            <a:ext cx="1846262"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ktangel 3"/>
          <p:cNvSpPr/>
          <p:nvPr/>
        </p:nvSpPr>
        <p:spPr>
          <a:xfrm rot="423432">
            <a:off x="-38100" y="6391275"/>
            <a:ext cx="1317625" cy="554038"/>
          </a:xfrm>
          <a:prstGeom prst="rect">
            <a:avLst/>
          </a:prstGeom>
          <a:solidFill>
            <a:srgbClr val="FFF13B"/>
          </a:solidFill>
          <a:ln>
            <a:solidFill>
              <a:srgbClr val="FFF13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a-DK" dirty="0"/>
          </a:p>
        </p:txBody>
      </p:sp>
      <p:sp>
        <p:nvSpPr>
          <p:cNvPr id="2" name="Titel 1"/>
          <p:cNvSpPr>
            <a:spLocks noGrp="1"/>
          </p:cNvSpPr>
          <p:nvPr>
            <p:ph type="title"/>
          </p:nvPr>
        </p:nvSpPr>
        <p:spPr/>
        <p:txBody>
          <a:bodyPr/>
          <a:lstStyle/>
          <a:p>
            <a:r>
              <a:rPr lang="da-DK"/>
              <a:t>Klik for at redigere i master</a:t>
            </a:r>
          </a:p>
        </p:txBody>
      </p:sp>
      <p:sp>
        <p:nvSpPr>
          <p:cNvPr id="5" name="Pladsholder til sidefod 3"/>
          <p:cNvSpPr>
            <a:spLocks noGrp="1"/>
          </p:cNvSpPr>
          <p:nvPr>
            <p:ph type="ftr" sz="quarter" idx="10"/>
          </p:nvPr>
        </p:nvSpPr>
        <p:spPr/>
        <p:txBody>
          <a:bodyPr/>
          <a:lstStyle>
            <a:lvl1pPr>
              <a:defRPr/>
            </a:lvl1pPr>
          </a:lstStyle>
          <a:p>
            <a:pPr>
              <a:defRPr/>
            </a:pPr>
            <a:endParaRPr lang="da-DK"/>
          </a:p>
        </p:txBody>
      </p:sp>
      <p:sp>
        <p:nvSpPr>
          <p:cNvPr id="6" name="Pladsholder til dato 3"/>
          <p:cNvSpPr>
            <a:spLocks noGrp="1"/>
          </p:cNvSpPr>
          <p:nvPr>
            <p:ph type="dt" sz="half" idx="11"/>
          </p:nvPr>
        </p:nvSpPr>
        <p:spPr>
          <a:xfrm>
            <a:off x="10929938" y="6356350"/>
            <a:ext cx="1027112" cy="365125"/>
          </a:xfrm>
        </p:spPr>
        <p:txBody>
          <a:bodyPr/>
          <a:lstStyle>
            <a:lvl1pPr>
              <a:defRPr/>
            </a:lvl1pPr>
          </a:lstStyle>
          <a:p>
            <a:pPr>
              <a:defRPr/>
            </a:pPr>
            <a:fld id="{B3FD3FEE-9646-41BF-9325-AD0DF8066068}" type="datetime1">
              <a:rPr lang="da-DK" smtClean="0"/>
              <a:t>17-09-2018</a:t>
            </a:fld>
            <a:endParaRPr lang="da-DK" dirty="0"/>
          </a:p>
        </p:txBody>
      </p:sp>
      <p:sp>
        <p:nvSpPr>
          <p:cNvPr id="7" name="Pladsholder til slidenummer 5"/>
          <p:cNvSpPr>
            <a:spLocks noGrp="1"/>
          </p:cNvSpPr>
          <p:nvPr>
            <p:ph type="sldNum" sz="quarter" idx="12"/>
          </p:nvPr>
        </p:nvSpPr>
        <p:spPr>
          <a:xfrm>
            <a:off x="188913" y="6361113"/>
            <a:ext cx="469900" cy="365125"/>
          </a:xfrm>
        </p:spPr>
        <p:txBody>
          <a:bodyPr/>
          <a:lstStyle>
            <a:lvl1pPr>
              <a:defRPr/>
            </a:lvl1pPr>
          </a:lstStyle>
          <a:p>
            <a:pPr>
              <a:defRPr/>
            </a:pPr>
            <a:fld id="{10D8540F-45B5-45CC-9057-64ACFCA6C071}" type="slidenum">
              <a:rPr lang="da-DK"/>
              <a:pPr>
                <a:defRPr/>
              </a:pPr>
              <a:t>‹nr.›</a:t>
            </a:fld>
            <a:endParaRPr lang="da-DK" dirty="0"/>
          </a:p>
        </p:txBody>
      </p:sp>
    </p:spTree>
    <p:extLst>
      <p:ext uri="{BB962C8B-B14F-4D97-AF65-F5344CB8AC3E}">
        <p14:creationId xmlns:p14="http://schemas.microsoft.com/office/powerpoint/2010/main" val="1842704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altLang="da-DK"/>
              <a:t>Klik for at redigere i master</a:t>
            </a:r>
          </a:p>
        </p:txBody>
      </p:sp>
      <p:sp>
        <p:nvSpPr>
          <p:cNvPr id="1027" name="Pladsholder til tekst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da-DK"/>
              <a:t>Rediger typografien i masterens</a:t>
            </a:r>
          </a:p>
          <a:p>
            <a:pPr lvl="1"/>
            <a:r>
              <a:rPr lang="da-DK" altLang="da-DK"/>
              <a:t>Andet niveau</a:t>
            </a:r>
          </a:p>
          <a:p>
            <a:pPr lvl="2"/>
            <a:r>
              <a:rPr lang="da-DK" altLang="da-DK"/>
              <a:t>Tredje niveau</a:t>
            </a:r>
          </a:p>
          <a:p>
            <a:pPr lvl="3"/>
            <a:r>
              <a:rPr lang="da-DK" altLang="da-DK"/>
              <a:t>Fjerde niveau</a:t>
            </a:r>
          </a:p>
          <a:p>
            <a:pPr lvl="4"/>
            <a:r>
              <a:rPr lang="da-DK" alt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49BD8D3-898D-4CAB-BF19-A175AF6E6810}" type="datetime1">
              <a:rPr lang="da-DK" smtClean="0"/>
              <a:t>17-09-2018</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8F074E92-1D5E-4CEE-9848-D7329AAF1C1E}" type="slidenum">
              <a:rPr lang="da-DK"/>
              <a:pPr>
                <a:defRPr/>
              </a:pPr>
              <a:t>‹nr.›</a:t>
            </a:fld>
            <a:endParaRPr lang="da-DK"/>
          </a:p>
        </p:txBody>
      </p:sp>
    </p:spTree>
  </p:cSld>
  <p:clrMap bg1="lt1" tx1="dk1" bg2="lt2" tx2="dk2" accent1="accent1" accent2="accent2" accent3="accent3" accent4="accent4" accent5="accent5" accent6="accent6" hlink="hlink" folHlink="folHlink"/>
  <p:sldLayoutIdLst>
    <p:sldLayoutId id="2147483701" r:id="rId1"/>
    <p:sldLayoutId id="2147483714"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hf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hyperlink" Target="http://www.forhandlingsfaellesskabet.dk/pjecer/pjecer-i-samarbejde/sf&#237;-rapport-rummelighed-i-praksis.aspx" TargetMode="External"/><Relationship Id="rId3" Type="http://schemas.openxmlformats.org/officeDocument/2006/relationships/hyperlink" Target="http://www.forhandlingsfaellesskabet.dk/media/1011978/6_b_1_1_2015.pdf" TargetMode="External"/><Relationship Id="rId7" Type="http://schemas.openxmlformats.org/officeDocument/2006/relationships/hyperlink" Target="http://www.forhandlingsfaellesskabet.dk/pjecer/pjecer-i-samarbejde/sfi-pjece-rummelighed-i-praksis,-kort-og-klart.aspx" TargetMode="External"/><Relationship Id="rId12" Type="http://schemas.openxmlformats.org/officeDocument/2006/relationships/hyperlink" Target="http://www.forhandlingsfaellesskabet.dk/pjecer/pjecer-i-samarbejde/perspektiv-for-alle-paa-arbejdspladsen-samling-af-de-10-artikeltemaer.aspx"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www.forhandlingsfaellesskabet.dk/media/1022169/16-0413_brev_til_hovedmed.pdf" TargetMode="External"/><Relationship Id="rId11" Type="http://schemas.openxmlformats.org/officeDocument/2006/relationships/hyperlink" Target="http://vpt.dk/generelle-aftaler/tr-har-en-noglerolle-i-gode-inklusionsforlob" TargetMode="External"/><Relationship Id="rId5" Type="http://schemas.openxmlformats.org/officeDocument/2006/relationships/hyperlink" Target="http://www.forhandlingsfaellesskabet.dk/pjecer/pjecer-i-samarbejde/vejledning-ansaettelser-paa-saerlige-vilkaar.aspx" TargetMode="External"/><Relationship Id="rId10" Type="http://schemas.openxmlformats.org/officeDocument/2006/relationships/hyperlink" Target="http://www.forhandlingsfaellesskabet.dk/pjecer/pjecer-i-samarbejde/perspektiv-for-alle-paa-arbejdspladsen.aspx" TargetMode="External"/><Relationship Id="rId4" Type="http://schemas.openxmlformats.org/officeDocument/2006/relationships/hyperlink" Target="http://www.forhandlingsfaellesskabet.dk/media/1011982/6_b_1_2_2015.pdf" TargetMode="External"/><Relationship Id="rId9" Type="http://schemas.openxmlformats.org/officeDocument/2006/relationships/hyperlink" Target="http://vpt.dk/sites/default/files/2017-06/Opl%C3%A6g%20fra%20SFI.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200" dirty="0"/>
              <a:t>Retningslinjer på den enkelte arbejdsplads/institution</a:t>
            </a:r>
            <a:br>
              <a:rPr lang="da-DK" sz="3200" dirty="0"/>
            </a:br>
            <a:endParaRPr lang="da-DK" sz="3200" dirty="0"/>
          </a:p>
        </p:txBody>
      </p:sp>
      <p:sp>
        <p:nvSpPr>
          <p:cNvPr id="3" name="Pladsholder til indhold 2"/>
          <p:cNvSpPr>
            <a:spLocks noGrp="1"/>
          </p:cNvSpPr>
          <p:nvPr>
            <p:ph idx="1"/>
          </p:nvPr>
        </p:nvSpPr>
        <p:spPr>
          <a:xfrm>
            <a:off x="838200" y="1451811"/>
            <a:ext cx="10515600" cy="4725153"/>
          </a:xfrm>
        </p:spPr>
        <p:txBody>
          <a:bodyPr/>
          <a:lstStyle/>
          <a:p>
            <a:pPr marL="0" indent="0">
              <a:buNone/>
            </a:pPr>
            <a:r>
              <a:rPr lang="da-DK" sz="1400" b="1" dirty="0"/>
              <a:t>Drøft i </a:t>
            </a:r>
            <a:r>
              <a:rPr lang="da-DK" sz="1400" b="1" dirty="0" err="1"/>
              <a:t>LokalMED</a:t>
            </a:r>
            <a:r>
              <a:rPr lang="da-DK" sz="1400" b="1" dirty="0"/>
              <a:t>, hvad der skal ske før, under og efter et forløb på arbejdspladsen og fastlæg retningslinjer på baggrund af drøftelsen (se evt. bilag 2 til rammeaftalen om det sociale kapitel):</a:t>
            </a:r>
          </a:p>
          <a:p>
            <a:pPr marL="0" indent="0">
              <a:buNone/>
            </a:pPr>
            <a:r>
              <a:rPr lang="da-DK" sz="1400" b="1" dirty="0"/>
              <a:t>Før forløb: </a:t>
            </a:r>
            <a:r>
              <a:rPr lang="da-DK" sz="1400" dirty="0"/>
              <a:t>Aftal hvordan de overordnede retningslinjer fra </a:t>
            </a:r>
            <a:r>
              <a:rPr lang="da-DK" sz="1400" dirty="0" err="1"/>
              <a:t>HovedMED</a:t>
            </a:r>
            <a:r>
              <a:rPr lang="da-DK" sz="1400" dirty="0"/>
              <a:t> skal udmøntes på arbejdspladsen. </a:t>
            </a:r>
          </a:p>
          <a:p>
            <a:pPr marL="0" indent="0">
              <a:buNone/>
            </a:pPr>
            <a:r>
              <a:rPr lang="da-DK" sz="1400" dirty="0"/>
              <a:t>		- Er der specielle forhold på vores arbejdsplads som vi skal tage højde for? </a:t>
            </a:r>
          </a:p>
          <a:p>
            <a:pPr marL="0" indent="0">
              <a:buNone/>
            </a:pPr>
            <a:r>
              <a:rPr lang="da-DK" sz="1400" dirty="0"/>
              <a:t>		- Hvordan er arbejdspladsens ressourcer og budget pt.?</a:t>
            </a:r>
          </a:p>
          <a:p>
            <a:pPr marL="0" indent="0">
              <a:buNone/>
            </a:pPr>
            <a:r>
              <a:rPr lang="da-DK" sz="1400" dirty="0"/>
              <a:t>		- Har vi særlige opgaver som personer på særlige vilkår med fordel kan udføre?</a:t>
            </a:r>
          </a:p>
          <a:p>
            <a:pPr marL="0" indent="0">
              <a:buNone/>
            </a:pPr>
            <a:r>
              <a:rPr lang="da-DK" sz="1400" dirty="0"/>
              <a:t>		- Hvordan sikrer vi, at et forløb her på arbejdspladsen bringer personen videre ift. job eller uddannelse? </a:t>
            </a:r>
          </a:p>
          <a:p>
            <a:pPr marL="0" indent="0">
              <a:buNone/>
            </a:pPr>
            <a:r>
              <a:rPr lang="da-DK" sz="1400" dirty="0"/>
              <a:t>		- Hvordan får vi personen til at føle sig som en af os? </a:t>
            </a:r>
            <a:endParaRPr lang="da-DK" sz="1400" b="1" dirty="0"/>
          </a:p>
          <a:p>
            <a:pPr marL="0" indent="0">
              <a:buNone/>
            </a:pPr>
            <a:r>
              <a:rPr lang="da-DK" sz="1400" b="1" dirty="0"/>
              <a:t>Under forløb: </a:t>
            </a:r>
            <a:r>
              <a:rPr lang="da-DK" sz="1400" dirty="0"/>
              <a:t>Tag godt imod personen, så vedkommende føler sig velkommen og ved, hvad der forventes.</a:t>
            </a:r>
          </a:p>
          <a:p>
            <a:pPr marL="0" indent="0">
              <a:buNone/>
            </a:pPr>
            <a:r>
              <a:rPr lang="da-DK" sz="1400" b="1" dirty="0"/>
              <a:t>		</a:t>
            </a:r>
            <a:r>
              <a:rPr lang="da-DK" sz="1400" dirty="0"/>
              <a:t>- Tilknyt en fast kontaktperson eller mentor</a:t>
            </a:r>
          </a:p>
          <a:p>
            <a:pPr marL="0" indent="0">
              <a:buNone/>
            </a:pPr>
            <a:r>
              <a:rPr lang="da-DK" sz="1400" dirty="0"/>
              <a:t>		- sørg for at personen inviteres til at deltage på lige fod med øvrige medarbejdere i fx møder og sociale 			arrangementer</a:t>
            </a:r>
          </a:p>
          <a:p>
            <a:pPr marL="0" indent="0">
              <a:buNone/>
            </a:pPr>
            <a:r>
              <a:rPr lang="da-DK" sz="1400" dirty="0"/>
              <a:t>		- Inden personen stopper, så følg op på forløbet: en MUS samtale, plan for uddannelse eller evt. efterfølgende 			  ordinær ansættelse m.v. </a:t>
            </a:r>
          </a:p>
          <a:p>
            <a:pPr marL="0" indent="0">
              <a:buNone/>
            </a:pPr>
            <a:r>
              <a:rPr lang="da-DK" sz="1400" b="1" dirty="0"/>
              <a:t>Efter forløb:	</a:t>
            </a:r>
            <a:r>
              <a:rPr lang="da-DK" sz="1400" dirty="0"/>
              <a:t>Evaluer indsatsen og de enkelte forløb – hvad kan vi gøre bedre næste gang?</a:t>
            </a:r>
            <a:endParaRPr lang="da-DK" sz="1400" b="1" dirty="0"/>
          </a:p>
          <a:p>
            <a:pPr marL="0" indent="0">
              <a:buNone/>
            </a:pPr>
            <a:r>
              <a:rPr lang="da-DK" sz="1400" dirty="0"/>
              <a:t>	</a:t>
            </a:r>
          </a:p>
          <a:p>
            <a:pPr marL="0" indent="0">
              <a:buNone/>
            </a:pPr>
            <a:r>
              <a:rPr lang="da-DK" sz="1200" dirty="0"/>
              <a:t>	</a:t>
            </a:r>
          </a:p>
          <a:p>
            <a:pPr marL="0" indent="0">
              <a:buNone/>
            </a:pPr>
            <a:endParaRPr lang="da-DK" sz="1200" dirty="0"/>
          </a:p>
          <a:p>
            <a:pPr marL="0" indent="0">
              <a:buNone/>
            </a:pPr>
            <a:r>
              <a:rPr lang="da-DK" sz="1200" dirty="0"/>
              <a:t>	</a:t>
            </a:r>
          </a:p>
        </p:txBody>
      </p:sp>
      <p:sp>
        <p:nvSpPr>
          <p:cNvPr id="4" name="Pladsholder til slidenummer 3"/>
          <p:cNvSpPr>
            <a:spLocks noGrp="1"/>
          </p:cNvSpPr>
          <p:nvPr>
            <p:ph type="sldNum" sz="quarter" idx="12"/>
          </p:nvPr>
        </p:nvSpPr>
        <p:spPr/>
        <p:txBody>
          <a:bodyPr/>
          <a:lstStyle/>
          <a:p>
            <a:pPr>
              <a:defRPr/>
            </a:pPr>
            <a:fld id="{5E7F9A82-2A47-4BDF-A20B-1110817F3DCB}" type="slidenum">
              <a:rPr lang="da-DK" smtClean="0"/>
              <a:pPr>
                <a:defRPr/>
              </a:pPr>
              <a:t>10</a:t>
            </a:fld>
            <a:endParaRPr lang="da-DK" dirty="0"/>
          </a:p>
        </p:txBody>
      </p:sp>
    </p:spTree>
    <p:extLst>
      <p:ext uri="{BB962C8B-B14F-4D97-AF65-F5344CB8AC3E}">
        <p14:creationId xmlns:p14="http://schemas.microsoft.com/office/powerpoint/2010/main" val="2314043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Målgrupper for forløb</a:t>
            </a:r>
          </a:p>
        </p:txBody>
      </p:sp>
      <p:sp>
        <p:nvSpPr>
          <p:cNvPr id="3" name="Pladsholder til indhold 2"/>
          <p:cNvSpPr>
            <a:spLocks noGrp="1"/>
          </p:cNvSpPr>
          <p:nvPr>
            <p:ph idx="1"/>
          </p:nvPr>
        </p:nvSpPr>
        <p:spPr/>
        <p:txBody>
          <a:bodyPr/>
          <a:lstStyle/>
          <a:p>
            <a:r>
              <a:rPr lang="da-DK" sz="2400" dirty="0"/>
              <a:t>Der kan overordnet skelnes mellem to målgrupper: </a:t>
            </a:r>
          </a:p>
          <a:p>
            <a:pPr marL="0" indent="0">
              <a:buNone/>
            </a:pPr>
            <a:r>
              <a:rPr lang="da-DK" sz="2400" dirty="0"/>
              <a:t>	1. Personer med ansættelse: Fleksjobbere, seniorjobbere og personer i 	løntilskudsjob og jobrotation.</a:t>
            </a:r>
            <a:endParaRPr lang="da-DK" sz="2400" strike="sngStrike" dirty="0"/>
          </a:p>
          <a:p>
            <a:pPr marL="0" indent="0">
              <a:buNone/>
            </a:pPr>
            <a:r>
              <a:rPr lang="da-DK" sz="2400" dirty="0"/>
              <a:t>	2. Personer uden ansættelse: Personer i virksomhedspraktik og 	nytteindsats.</a:t>
            </a:r>
            <a:endParaRPr lang="da-DK" sz="2400" strike="sngStrike" dirty="0"/>
          </a:p>
          <a:p>
            <a:r>
              <a:rPr lang="da-DK" sz="2400" dirty="0"/>
              <a:t>Der er stor bredde i målgrupperne, hvor nogen personer blot er ledige, mens andre personer har andre udfordringer end ledighed, herunder fx fysisk og/eller psykisk sygdom, manglende danskkundskaber, sociale udfordringer mv.</a:t>
            </a:r>
          </a:p>
          <a:p>
            <a:r>
              <a:rPr lang="da-DK" sz="2400" dirty="0"/>
              <a:t>De forskellige grupper stiller forskellige krav til arbejdspladsen og kollegaerne på arbejdspladsen.</a:t>
            </a:r>
            <a:endParaRPr lang="da-DK" sz="2400" strike="sngStrike" dirty="0"/>
          </a:p>
          <a:p>
            <a:pPr marL="0" indent="0">
              <a:buNone/>
            </a:pPr>
            <a:endParaRPr lang="da-DK" sz="2000" dirty="0">
              <a:solidFill>
                <a:srgbClr val="0070C0"/>
              </a:solidFill>
            </a:endParaRPr>
          </a:p>
        </p:txBody>
      </p:sp>
      <p:sp>
        <p:nvSpPr>
          <p:cNvPr id="4" name="Pladsholder til slidenummer 3"/>
          <p:cNvSpPr>
            <a:spLocks noGrp="1"/>
          </p:cNvSpPr>
          <p:nvPr>
            <p:ph type="sldNum" sz="quarter" idx="12"/>
          </p:nvPr>
        </p:nvSpPr>
        <p:spPr/>
        <p:txBody>
          <a:bodyPr/>
          <a:lstStyle/>
          <a:p>
            <a:pPr>
              <a:defRPr/>
            </a:pPr>
            <a:fld id="{5E7F9A82-2A47-4BDF-A20B-1110817F3DCB}" type="slidenum">
              <a:rPr lang="da-DK" smtClean="0"/>
              <a:pPr>
                <a:defRPr/>
              </a:pPr>
              <a:t>11</a:t>
            </a:fld>
            <a:endParaRPr lang="da-DK" dirty="0"/>
          </a:p>
        </p:txBody>
      </p:sp>
    </p:spTree>
    <p:extLst>
      <p:ext uri="{BB962C8B-B14F-4D97-AF65-F5344CB8AC3E}">
        <p14:creationId xmlns:p14="http://schemas.microsoft.com/office/powerpoint/2010/main" val="3271319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Hvad kan du gøre i forhold til </a:t>
            </a:r>
            <a:r>
              <a:rPr lang="da-DK" dirty="0" err="1"/>
              <a:t>HovedMED</a:t>
            </a:r>
            <a:r>
              <a:rPr lang="da-DK" dirty="0"/>
              <a:t>?</a:t>
            </a:r>
          </a:p>
        </p:txBody>
      </p:sp>
      <p:sp>
        <p:nvSpPr>
          <p:cNvPr id="3" name="Pladsholder til indhold 2"/>
          <p:cNvSpPr>
            <a:spLocks noGrp="1"/>
          </p:cNvSpPr>
          <p:nvPr>
            <p:ph idx="1"/>
          </p:nvPr>
        </p:nvSpPr>
        <p:spPr/>
        <p:txBody>
          <a:bodyPr/>
          <a:lstStyle/>
          <a:p>
            <a:endParaRPr lang="da-DK" sz="3200" dirty="0"/>
          </a:p>
          <a:p>
            <a:r>
              <a:rPr lang="da-DK" sz="3200" dirty="0" err="1"/>
              <a:t>HovedMED</a:t>
            </a:r>
            <a:r>
              <a:rPr lang="da-DK" sz="3200" dirty="0"/>
              <a:t> skal som minimum have aftalt retningslinjer på området. Hvis der endnu ikke er fastlagt retningslinjer i </a:t>
            </a:r>
            <a:r>
              <a:rPr lang="da-DK" sz="3200" dirty="0" err="1"/>
              <a:t>HovedMED</a:t>
            </a:r>
            <a:r>
              <a:rPr lang="da-DK" sz="3200" dirty="0"/>
              <a:t>, kan du bede jeres repræsentanter i </a:t>
            </a:r>
            <a:r>
              <a:rPr lang="da-DK" sz="3200" dirty="0" err="1"/>
              <a:t>HovedMED</a:t>
            </a:r>
            <a:r>
              <a:rPr lang="da-DK" sz="3200" dirty="0"/>
              <a:t> om, at de tager det op.</a:t>
            </a:r>
          </a:p>
          <a:p>
            <a:endParaRPr lang="da-DK" dirty="0"/>
          </a:p>
          <a:p>
            <a:endParaRPr lang="da-DK" dirty="0"/>
          </a:p>
        </p:txBody>
      </p:sp>
      <p:sp>
        <p:nvSpPr>
          <p:cNvPr id="4" name="Pladsholder til slidenummer 3"/>
          <p:cNvSpPr>
            <a:spLocks noGrp="1"/>
          </p:cNvSpPr>
          <p:nvPr>
            <p:ph type="sldNum" sz="quarter" idx="12"/>
          </p:nvPr>
        </p:nvSpPr>
        <p:spPr/>
        <p:txBody>
          <a:bodyPr/>
          <a:lstStyle/>
          <a:p>
            <a:pPr>
              <a:defRPr/>
            </a:pPr>
            <a:fld id="{5E7F9A82-2A47-4BDF-A20B-1110817F3DCB}" type="slidenum">
              <a:rPr lang="da-DK" smtClean="0"/>
              <a:pPr>
                <a:defRPr/>
              </a:pPr>
              <a:t>12</a:t>
            </a:fld>
            <a:endParaRPr lang="da-DK" dirty="0"/>
          </a:p>
        </p:txBody>
      </p:sp>
    </p:spTree>
    <p:extLst>
      <p:ext uri="{BB962C8B-B14F-4D97-AF65-F5344CB8AC3E}">
        <p14:creationId xmlns:p14="http://schemas.microsoft.com/office/powerpoint/2010/main" val="1118455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Vedrørende digitalisering af blanket-underskrift</a:t>
            </a:r>
          </a:p>
        </p:txBody>
      </p:sp>
      <p:sp>
        <p:nvSpPr>
          <p:cNvPr id="3" name="Pladsholder til indhold 2"/>
          <p:cNvSpPr>
            <a:spLocks noGrp="1"/>
          </p:cNvSpPr>
          <p:nvPr>
            <p:ph idx="1"/>
          </p:nvPr>
        </p:nvSpPr>
        <p:spPr/>
        <p:txBody>
          <a:bodyPr/>
          <a:lstStyle/>
          <a:p>
            <a:r>
              <a:rPr lang="da-DK" sz="2000" dirty="0"/>
              <a:t>De blanketter jobcentret indhenter vedrørende løntilskud og virksomhedspraktik, herunder nytteindsats, som TR skal underskrive, er overgået til digital underskrift.</a:t>
            </a:r>
          </a:p>
          <a:p>
            <a:r>
              <a:rPr lang="da-DK" sz="2000" dirty="0" err="1"/>
              <a:t>HovedMED</a:t>
            </a:r>
            <a:r>
              <a:rPr lang="da-DK" sz="2000" dirty="0"/>
              <a:t> kan med fordel aftale en procedure for håndtering af, at den tillidsrepræsentant, som er valgt inden for det overenskomstområde, hvor der skal ansættes en medarbejder i løntilskudsjob eller virksomhedspraktik får den digitale blanket til underskrift. Proceduren bør desuden tage højde for, at dialogen/forhandlingen/drøftelsen mellem leder og TR fortsat sker inden/i samme proces som blanketunderskrivelsen.</a:t>
            </a:r>
          </a:p>
          <a:p>
            <a:r>
              <a:rPr lang="da-DK" sz="2000" dirty="0"/>
              <a:t>Jf. parternes fælles forståelsespapir skal den relevante tillidsrepræsentant indenfor overenskomstområdet på den pågældende arbejdsplads kontaktes. Hvis der ikke er valgt en tillidsrepræsentant inden for overenskomstområdet, kontaktes den relevante fællestillidsrepræsentant eller en medarbejder indenfor overenskomstområdet på den pågældende arbejdsplads.</a:t>
            </a:r>
          </a:p>
          <a:p>
            <a:r>
              <a:rPr lang="da-DK" sz="2000" dirty="0"/>
              <a:t>Hvis ikke der er en TR på området, kan det anbefales, at den lokale afdeling kontaktes.</a:t>
            </a:r>
          </a:p>
        </p:txBody>
      </p:sp>
      <p:sp>
        <p:nvSpPr>
          <p:cNvPr id="4" name="Pladsholder til slidenummer 3"/>
          <p:cNvSpPr>
            <a:spLocks noGrp="1"/>
          </p:cNvSpPr>
          <p:nvPr>
            <p:ph type="sldNum" sz="quarter" idx="12"/>
          </p:nvPr>
        </p:nvSpPr>
        <p:spPr/>
        <p:txBody>
          <a:bodyPr/>
          <a:lstStyle/>
          <a:p>
            <a:pPr>
              <a:defRPr/>
            </a:pPr>
            <a:fld id="{5E7F9A82-2A47-4BDF-A20B-1110817F3DCB}" type="slidenum">
              <a:rPr lang="da-DK" smtClean="0"/>
              <a:pPr>
                <a:defRPr/>
              </a:pPr>
              <a:t>13</a:t>
            </a:fld>
            <a:endParaRPr lang="da-DK" dirty="0"/>
          </a:p>
        </p:txBody>
      </p:sp>
    </p:spTree>
    <p:extLst>
      <p:ext uri="{BB962C8B-B14F-4D97-AF65-F5344CB8AC3E}">
        <p14:creationId xmlns:p14="http://schemas.microsoft.com/office/powerpoint/2010/main" val="2012330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Arbejdspladser der IKKE har fastlagt retningslinjer – hvad er din rolle?</a:t>
            </a:r>
          </a:p>
        </p:txBody>
      </p:sp>
      <p:sp>
        <p:nvSpPr>
          <p:cNvPr id="3" name="Pladsholder til indhold 2"/>
          <p:cNvSpPr>
            <a:spLocks noGrp="1"/>
          </p:cNvSpPr>
          <p:nvPr>
            <p:ph idx="1"/>
          </p:nvPr>
        </p:nvSpPr>
        <p:spPr/>
        <p:txBody>
          <a:bodyPr/>
          <a:lstStyle/>
          <a:p>
            <a:r>
              <a:rPr lang="da-DK" sz="2400" dirty="0"/>
              <a:t>Overvej at få et punkt på </a:t>
            </a:r>
            <a:r>
              <a:rPr lang="da-DK" sz="2400" dirty="0" err="1"/>
              <a:t>LokalMEDs</a:t>
            </a:r>
            <a:r>
              <a:rPr lang="da-DK" sz="2400" dirty="0"/>
              <a:t> dagsorden om drøftelse og fastsættelse af retningslinjer på arbejdspladsen.</a:t>
            </a:r>
          </a:p>
          <a:p>
            <a:r>
              <a:rPr lang="da-DK" sz="2400" dirty="0"/>
              <a:t>Overvej at bede om at få en drøftelse af, hvordan jeres arbejdsplads kan gøre brug af de gode erfaringer, se fx SFI rapporten.</a:t>
            </a:r>
          </a:p>
          <a:p>
            <a:r>
              <a:rPr lang="da-DK" sz="2400" dirty="0"/>
              <a:t>Foreslå principielle drøftelser om fx misbrug, opgaveglidning og konflikter, og søg at aftale retningslinjer herom. </a:t>
            </a:r>
          </a:p>
          <a:p>
            <a:r>
              <a:rPr lang="da-DK" sz="2400" dirty="0"/>
              <a:t>Drøft hvad der skal gøres  på arbejdspladsen før, under og efter et forløb.</a:t>
            </a:r>
          </a:p>
          <a:p>
            <a:r>
              <a:rPr lang="da-DK" sz="2400" dirty="0"/>
              <a:t>Aftal evt. ”kan og skal-lister” for arbejdsopgaver .</a:t>
            </a:r>
          </a:p>
          <a:p>
            <a:r>
              <a:rPr lang="da-DK" sz="2400" dirty="0"/>
              <a:t>Aftal hvordan I gør, hvis et forløb ikke fungerer.</a:t>
            </a:r>
          </a:p>
          <a:p>
            <a:r>
              <a:rPr lang="da-DK" sz="2400" dirty="0"/>
              <a:t>Aftal en procedure, der sikrer et godt match mellem jeres arbejdsplads og ledige.</a:t>
            </a:r>
          </a:p>
          <a:p>
            <a:endParaRPr lang="da-DK" dirty="0"/>
          </a:p>
        </p:txBody>
      </p:sp>
      <p:sp>
        <p:nvSpPr>
          <p:cNvPr id="4" name="Pladsholder til slidenummer 3"/>
          <p:cNvSpPr>
            <a:spLocks noGrp="1"/>
          </p:cNvSpPr>
          <p:nvPr>
            <p:ph type="sldNum" sz="quarter" idx="12"/>
          </p:nvPr>
        </p:nvSpPr>
        <p:spPr/>
        <p:txBody>
          <a:bodyPr/>
          <a:lstStyle/>
          <a:p>
            <a:pPr>
              <a:defRPr/>
            </a:pPr>
            <a:fld id="{5E7F9A82-2A47-4BDF-A20B-1110817F3DCB}" type="slidenum">
              <a:rPr lang="da-DK" smtClean="0"/>
              <a:pPr>
                <a:defRPr/>
              </a:pPr>
              <a:t>14</a:t>
            </a:fld>
            <a:endParaRPr lang="da-DK" dirty="0"/>
          </a:p>
        </p:txBody>
      </p:sp>
    </p:spTree>
    <p:extLst>
      <p:ext uri="{BB962C8B-B14F-4D97-AF65-F5344CB8AC3E}">
        <p14:creationId xmlns:p14="http://schemas.microsoft.com/office/powerpoint/2010/main" val="2029826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Arbejdspladser der </a:t>
            </a:r>
            <a:r>
              <a:rPr lang="da-DK"/>
              <a:t>HAR fastlagt retningslinjer</a:t>
            </a:r>
            <a:endParaRPr lang="da-DK" dirty="0"/>
          </a:p>
        </p:txBody>
      </p:sp>
      <p:sp>
        <p:nvSpPr>
          <p:cNvPr id="3" name="Pladsholder til indhold 2"/>
          <p:cNvSpPr>
            <a:spLocks noGrp="1"/>
          </p:cNvSpPr>
          <p:nvPr>
            <p:ph idx="1"/>
          </p:nvPr>
        </p:nvSpPr>
        <p:spPr>
          <a:xfrm>
            <a:off x="838200" y="1541417"/>
            <a:ext cx="10515600" cy="4635546"/>
          </a:xfrm>
        </p:spPr>
        <p:txBody>
          <a:bodyPr/>
          <a:lstStyle/>
          <a:p>
            <a:r>
              <a:rPr lang="da-DK" dirty="0"/>
              <a:t>Overvej at få et punkt på </a:t>
            </a:r>
            <a:r>
              <a:rPr lang="da-DK" dirty="0" err="1"/>
              <a:t>LokalMEDs</a:t>
            </a:r>
            <a:r>
              <a:rPr lang="da-DK" dirty="0"/>
              <a:t> dagsorden om eftersyn af de eksisterende retningslinjer.</a:t>
            </a:r>
          </a:p>
          <a:p>
            <a:r>
              <a:rPr lang="da-DK" dirty="0"/>
              <a:t>Hvor kan de eksisterende retningslinjer forbedres, se fx SFI rapporten.</a:t>
            </a:r>
          </a:p>
          <a:p>
            <a:r>
              <a:rPr lang="da-DK" dirty="0"/>
              <a:t>(Gen)tag de principielle drøftelser om fx misbrug, opgaveglidning og konflikter, og søg at aftale retningslinjer herom – har I ”kan og skal-lister” for arbejdsopgaver?</a:t>
            </a:r>
          </a:p>
          <a:p>
            <a:r>
              <a:rPr lang="da-DK" dirty="0"/>
              <a:t>Har I aftalt hvad der skal ske før, under og efter et forløb?</a:t>
            </a:r>
          </a:p>
          <a:p>
            <a:r>
              <a:rPr lang="da-DK" dirty="0"/>
              <a:t>Har I en aftale om, hvordan I gør, hvis et forløb ikke fungerer?</a:t>
            </a:r>
          </a:p>
          <a:p>
            <a:r>
              <a:rPr lang="da-DK" dirty="0"/>
              <a:t>Har I en procedure, der sikrer et godt match mellem jeres arbejdsplads og ledige?</a:t>
            </a:r>
          </a:p>
          <a:p>
            <a:endParaRPr lang="da-DK" dirty="0"/>
          </a:p>
        </p:txBody>
      </p:sp>
      <p:sp>
        <p:nvSpPr>
          <p:cNvPr id="4" name="Pladsholder til slidenummer 3"/>
          <p:cNvSpPr>
            <a:spLocks noGrp="1"/>
          </p:cNvSpPr>
          <p:nvPr>
            <p:ph type="sldNum" sz="quarter" idx="12"/>
          </p:nvPr>
        </p:nvSpPr>
        <p:spPr/>
        <p:txBody>
          <a:bodyPr/>
          <a:lstStyle/>
          <a:p>
            <a:pPr>
              <a:defRPr/>
            </a:pPr>
            <a:fld id="{5E7F9A82-2A47-4BDF-A20B-1110817F3DCB}" type="slidenum">
              <a:rPr lang="da-DK" smtClean="0"/>
              <a:pPr>
                <a:defRPr/>
              </a:pPr>
              <a:t>15</a:t>
            </a:fld>
            <a:endParaRPr lang="da-DK" dirty="0"/>
          </a:p>
        </p:txBody>
      </p:sp>
    </p:spTree>
    <p:extLst>
      <p:ext uri="{BB962C8B-B14F-4D97-AF65-F5344CB8AC3E}">
        <p14:creationId xmlns:p14="http://schemas.microsoft.com/office/powerpoint/2010/main" val="2815079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Før mødet i </a:t>
            </a:r>
            <a:r>
              <a:rPr lang="da-DK" dirty="0" err="1"/>
              <a:t>LokalMED</a:t>
            </a:r>
            <a:endParaRPr lang="da-DK" dirty="0"/>
          </a:p>
        </p:txBody>
      </p:sp>
      <p:sp>
        <p:nvSpPr>
          <p:cNvPr id="3" name="Pladsholder til indhold 2"/>
          <p:cNvSpPr>
            <a:spLocks noGrp="1"/>
          </p:cNvSpPr>
          <p:nvPr>
            <p:ph idx="1"/>
          </p:nvPr>
        </p:nvSpPr>
        <p:spPr/>
        <p:txBody>
          <a:bodyPr/>
          <a:lstStyle/>
          <a:p>
            <a:r>
              <a:rPr lang="da-DK" sz="1800" dirty="0"/>
              <a:t>Indhent de centrale retningslinjer aftalt i </a:t>
            </a:r>
            <a:r>
              <a:rPr lang="da-DK" sz="1800" dirty="0" err="1"/>
              <a:t>HovedMED</a:t>
            </a:r>
            <a:r>
              <a:rPr lang="da-DK" sz="1800" dirty="0"/>
              <a:t>, samt evt. aftaler om fordeling mv.</a:t>
            </a:r>
          </a:p>
          <a:p>
            <a:r>
              <a:rPr lang="da-DK" sz="1800" dirty="0"/>
              <a:t>Medarbejdersidens overvejelser - hvordan skal retningslinjerne på arbejdspladsen se ud? Husk at inddrage alle faggrupper på arbejdspladsen.</a:t>
            </a:r>
          </a:p>
          <a:p>
            <a:r>
              <a:rPr lang="da-DK" sz="1800" dirty="0"/>
              <a:t>Indhent statistik  – hvordan er fordelingen af målgrupperne på jeres arbejdsplads og i faggrupperne?</a:t>
            </a:r>
          </a:p>
          <a:p>
            <a:r>
              <a:rPr lang="da-DK" sz="1800" dirty="0"/>
              <a:t>Hold evt. et oplæg om emnet/SFI undersøgelsen for de øvrige repræsentanter i </a:t>
            </a:r>
            <a:r>
              <a:rPr lang="da-DK" sz="1800" dirty="0" err="1"/>
              <a:t>LokalMED</a:t>
            </a:r>
            <a:r>
              <a:rPr lang="da-DK" sz="1800" dirty="0"/>
              <a:t> – du kan bruge </a:t>
            </a:r>
            <a:r>
              <a:rPr lang="da-DK" sz="1800" dirty="0" err="1"/>
              <a:t>SFIs</a:t>
            </a:r>
            <a:r>
              <a:rPr lang="da-DK" sz="1800" dirty="0"/>
              <a:t> plancher.</a:t>
            </a:r>
          </a:p>
          <a:p>
            <a:r>
              <a:rPr lang="da-DK" sz="1800" dirty="0"/>
              <a:t>Print materialer ud fx </a:t>
            </a:r>
            <a:r>
              <a:rPr lang="da-DK" sz="1800" dirty="0" err="1"/>
              <a:t>SFI’s</a:t>
            </a:r>
            <a:r>
              <a:rPr lang="da-DK" sz="1800" dirty="0"/>
              <a:t> Kort og Klart pjece.</a:t>
            </a:r>
          </a:p>
          <a:p>
            <a:r>
              <a:rPr lang="da-DK" sz="1800" dirty="0"/>
              <a:t>Sørg for at også ledelsessiden i </a:t>
            </a:r>
            <a:r>
              <a:rPr lang="da-DK" sz="1800" dirty="0" err="1"/>
              <a:t>LokalMED</a:t>
            </a:r>
            <a:r>
              <a:rPr lang="da-DK" sz="1800" dirty="0"/>
              <a:t> er bekendte med de centrale retningslinjer, SFI undersøgelsen, parternes anbefalinger og den nyeste statistik for arbejdspladsen (fælles grundlag).</a:t>
            </a:r>
          </a:p>
          <a:p>
            <a:r>
              <a:rPr lang="da-DK" sz="1800" dirty="0"/>
              <a:t>Kontakt din organisation for gode råd.</a:t>
            </a:r>
          </a:p>
          <a:p>
            <a:r>
              <a:rPr lang="da-DK" sz="1800" dirty="0"/>
              <a:t>Indhent andre arbejdspladsers retningslinjer.</a:t>
            </a:r>
          </a:p>
        </p:txBody>
      </p:sp>
      <p:sp>
        <p:nvSpPr>
          <p:cNvPr id="4" name="Pladsholder til slidenummer 3"/>
          <p:cNvSpPr>
            <a:spLocks noGrp="1"/>
          </p:cNvSpPr>
          <p:nvPr>
            <p:ph type="sldNum" sz="quarter" idx="12"/>
          </p:nvPr>
        </p:nvSpPr>
        <p:spPr/>
        <p:txBody>
          <a:bodyPr/>
          <a:lstStyle/>
          <a:p>
            <a:pPr>
              <a:defRPr/>
            </a:pPr>
            <a:fld id="{5E7F9A82-2A47-4BDF-A20B-1110817F3DCB}" type="slidenum">
              <a:rPr lang="da-DK" smtClean="0"/>
              <a:pPr>
                <a:defRPr/>
              </a:pPr>
              <a:t>16</a:t>
            </a:fld>
            <a:endParaRPr lang="da-DK" dirty="0"/>
          </a:p>
        </p:txBody>
      </p:sp>
    </p:spTree>
    <p:extLst>
      <p:ext uri="{BB962C8B-B14F-4D97-AF65-F5344CB8AC3E}">
        <p14:creationId xmlns:p14="http://schemas.microsoft.com/office/powerpoint/2010/main" val="1516660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Under mødet i </a:t>
            </a:r>
            <a:r>
              <a:rPr lang="da-DK" dirty="0" err="1"/>
              <a:t>LokalMED</a:t>
            </a:r>
            <a:endParaRPr lang="da-DK" dirty="0"/>
          </a:p>
        </p:txBody>
      </p:sp>
      <p:sp>
        <p:nvSpPr>
          <p:cNvPr id="3" name="Pladsholder til indhold 2"/>
          <p:cNvSpPr>
            <a:spLocks noGrp="1"/>
          </p:cNvSpPr>
          <p:nvPr>
            <p:ph idx="1"/>
          </p:nvPr>
        </p:nvSpPr>
        <p:spPr/>
        <p:txBody>
          <a:bodyPr/>
          <a:lstStyle/>
          <a:p>
            <a:r>
              <a:rPr lang="da-DK" dirty="0"/>
              <a:t>Gennemgå </a:t>
            </a:r>
            <a:r>
              <a:rPr lang="da-DK" dirty="0" err="1"/>
              <a:t>SFI’s</a:t>
            </a:r>
            <a:r>
              <a:rPr lang="da-DK" dirty="0"/>
              <a:t> anbefalinger og drøft, hvordan indsatsen tilrettelægges/håndteres på arbejdspladsen.</a:t>
            </a:r>
          </a:p>
          <a:p>
            <a:r>
              <a:rPr lang="da-DK" dirty="0"/>
              <a:t>Gennemgå og drøft de udfordringer der peges på i SFI undersøgelsen fx opgaveglidning, jobfortrængning, konflikter om fx – skal og kan opgaver –fredning af arbejdspladser i periode efter fyringer 	mv.</a:t>
            </a:r>
          </a:p>
          <a:p>
            <a:r>
              <a:rPr lang="da-DK" dirty="0"/>
              <a:t>Præsenter medarbejdersidens overvejelser om, hvordan indsatsen kan blive bedre og hvilke retningslinjer, der er behov for.</a:t>
            </a:r>
          </a:p>
          <a:p>
            <a:r>
              <a:rPr lang="da-DK" dirty="0"/>
              <a:t>Aftal den videre proces/tidsplan. Drøft og fastlæg hvordan retningslinjer, fælles målsætninger mv. kommunikeres ud </a:t>
            </a:r>
            <a:r>
              <a:rPr lang="da-DK"/>
              <a:t>til arbejdspladsen</a:t>
            </a:r>
            <a:r>
              <a:rPr lang="da-DK" dirty="0"/>
              <a:t>.</a:t>
            </a:r>
          </a:p>
          <a:p>
            <a:endParaRPr lang="da-DK" dirty="0"/>
          </a:p>
          <a:p>
            <a:endParaRPr lang="da-DK" dirty="0"/>
          </a:p>
          <a:p>
            <a:endParaRPr lang="da-DK" dirty="0"/>
          </a:p>
          <a:p>
            <a:endParaRPr lang="da-DK" dirty="0"/>
          </a:p>
        </p:txBody>
      </p:sp>
      <p:sp>
        <p:nvSpPr>
          <p:cNvPr id="4" name="Pladsholder til slidenummer 3"/>
          <p:cNvSpPr>
            <a:spLocks noGrp="1"/>
          </p:cNvSpPr>
          <p:nvPr>
            <p:ph type="sldNum" sz="quarter" idx="12"/>
          </p:nvPr>
        </p:nvSpPr>
        <p:spPr/>
        <p:txBody>
          <a:bodyPr/>
          <a:lstStyle/>
          <a:p>
            <a:pPr>
              <a:defRPr/>
            </a:pPr>
            <a:fld id="{5E7F9A82-2A47-4BDF-A20B-1110817F3DCB}" type="slidenum">
              <a:rPr lang="da-DK" smtClean="0"/>
              <a:pPr>
                <a:defRPr/>
              </a:pPr>
              <a:t>17</a:t>
            </a:fld>
            <a:endParaRPr lang="da-DK" dirty="0"/>
          </a:p>
        </p:txBody>
      </p:sp>
    </p:spTree>
    <p:extLst>
      <p:ext uri="{BB962C8B-B14F-4D97-AF65-F5344CB8AC3E}">
        <p14:creationId xmlns:p14="http://schemas.microsoft.com/office/powerpoint/2010/main" val="506147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Efter mødet i </a:t>
            </a:r>
            <a:r>
              <a:rPr lang="da-DK" dirty="0" err="1"/>
              <a:t>LokalMED</a:t>
            </a:r>
            <a:endParaRPr lang="da-DK" dirty="0"/>
          </a:p>
        </p:txBody>
      </p:sp>
      <p:sp>
        <p:nvSpPr>
          <p:cNvPr id="3" name="Pladsholder til indhold 2"/>
          <p:cNvSpPr>
            <a:spLocks noGrp="1"/>
          </p:cNvSpPr>
          <p:nvPr>
            <p:ph idx="1"/>
          </p:nvPr>
        </p:nvSpPr>
        <p:spPr/>
        <p:txBody>
          <a:bodyPr/>
          <a:lstStyle/>
          <a:p>
            <a:endParaRPr lang="da-DK" dirty="0"/>
          </a:p>
          <a:p>
            <a:r>
              <a:rPr lang="da-DK" dirty="0"/>
              <a:t>Inddrag alle </a:t>
            </a:r>
            <a:r>
              <a:rPr lang="da-DK" dirty="0" err="1"/>
              <a:t>TR’ere</a:t>
            </a:r>
            <a:r>
              <a:rPr lang="da-DK" dirty="0"/>
              <a:t>/faggrupper på arbejdspladsen i den videre proces.</a:t>
            </a:r>
          </a:p>
          <a:p>
            <a:r>
              <a:rPr lang="da-DK" dirty="0"/>
              <a:t>Alle på arbejdspladsen skal kende de aftalte retningslinjer/aftaler.</a:t>
            </a:r>
          </a:p>
          <a:p>
            <a:r>
              <a:rPr lang="da-DK" dirty="0"/>
              <a:t>Husk at det er vigtigt, at diskussionen om rummelighed løbende holdes i live. </a:t>
            </a:r>
          </a:p>
          <a:p>
            <a:r>
              <a:rPr lang="da-DK" dirty="0"/>
              <a:t>Retningslinjer og anbefalinger skal løbende tages op og måske justeres ift. evt. ændringer i praksis.</a:t>
            </a:r>
          </a:p>
          <a:p>
            <a:endParaRPr lang="da-DK" dirty="0"/>
          </a:p>
        </p:txBody>
      </p:sp>
      <p:sp>
        <p:nvSpPr>
          <p:cNvPr id="4" name="Pladsholder til slidenummer 3"/>
          <p:cNvSpPr>
            <a:spLocks noGrp="1"/>
          </p:cNvSpPr>
          <p:nvPr>
            <p:ph type="sldNum" sz="quarter" idx="12"/>
          </p:nvPr>
        </p:nvSpPr>
        <p:spPr/>
        <p:txBody>
          <a:bodyPr/>
          <a:lstStyle/>
          <a:p>
            <a:pPr>
              <a:defRPr/>
            </a:pPr>
            <a:fld id="{5E7F9A82-2A47-4BDF-A20B-1110817F3DCB}" type="slidenum">
              <a:rPr lang="da-DK" smtClean="0"/>
              <a:pPr>
                <a:defRPr/>
              </a:pPr>
              <a:t>18</a:t>
            </a:fld>
            <a:endParaRPr lang="da-DK" dirty="0"/>
          </a:p>
        </p:txBody>
      </p:sp>
    </p:spTree>
    <p:extLst>
      <p:ext uri="{BB962C8B-B14F-4D97-AF65-F5344CB8AC3E}">
        <p14:creationId xmlns:p14="http://schemas.microsoft.com/office/powerpoint/2010/main" val="4184452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Find materialerne</a:t>
            </a:r>
          </a:p>
        </p:txBody>
      </p:sp>
      <p:sp>
        <p:nvSpPr>
          <p:cNvPr id="3" name="Pladsholder til indhold 2"/>
          <p:cNvSpPr>
            <a:spLocks noGrp="1"/>
          </p:cNvSpPr>
          <p:nvPr>
            <p:ph idx="1"/>
          </p:nvPr>
        </p:nvSpPr>
        <p:spPr>
          <a:xfrm>
            <a:off x="838200" y="1690688"/>
            <a:ext cx="10515600" cy="4486275"/>
          </a:xfrm>
        </p:spPr>
        <p:txBody>
          <a:bodyPr/>
          <a:lstStyle/>
          <a:p>
            <a:pPr lvl="0"/>
            <a:r>
              <a:rPr lang="da-DK" sz="1600" dirty="0"/>
              <a:t>Rammeaftalen om det sociale kapitel: </a:t>
            </a:r>
            <a:r>
              <a:rPr lang="da-DK" sz="1600" dirty="0">
                <a:hlinkClick r:id="rId3"/>
              </a:rPr>
              <a:t>http://www.forhandlingsfaellesskabet.dk/media/1011978/6_b_1_1_2015.pdf</a:t>
            </a:r>
            <a:endParaRPr lang="da-DK" sz="1600" dirty="0"/>
          </a:p>
          <a:p>
            <a:pPr lvl="0"/>
            <a:r>
              <a:rPr lang="da-DK" sz="1600" dirty="0"/>
              <a:t>Parternes fælles forståelsespapir: </a:t>
            </a:r>
            <a:r>
              <a:rPr lang="da-DK" sz="1600" dirty="0">
                <a:hlinkClick r:id="rId4"/>
              </a:rPr>
              <a:t>http://www.forhandlingsfaellesskabet.dk/media/1011982/6_b_1_2_2015.pdf</a:t>
            </a:r>
            <a:endParaRPr lang="da-DK" sz="1600" dirty="0"/>
          </a:p>
          <a:p>
            <a:r>
              <a:rPr lang="da-DK" sz="1600" dirty="0"/>
              <a:t>Parternes fælles vejledning: </a:t>
            </a:r>
            <a:r>
              <a:rPr lang="da-DK" sz="1600" u="sng" dirty="0">
                <a:hlinkClick r:id="rId5"/>
              </a:rPr>
              <a:t>http://www.forhandlingsfaellesskabet.dk/pjecer/pjecer-i-samarbejde/vejledning-ansaettelser-paa-saerlige-vilkaar.aspx</a:t>
            </a:r>
            <a:endParaRPr lang="da-DK" sz="1600" dirty="0"/>
          </a:p>
          <a:p>
            <a:r>
              <a:rPr lang="da-DK" sz="1600" dirty="0"/>
              <a:t>Parternes brev til </a:t>
            </a:r>
            <a:r>
              <a:rPr lang="da-DK" sz="1600" dirty="0" err="1"/>
              <a:t>HovedMED</a:t>
            </a:r>
            <a:r>
              <a:rPr lang="da-DK" sz="1600" dirty="0"/>
              <a:t>: </a:t>
            </a:r>
            <a:r>
              <a:rPr lang="da-DK" sz="1600" u="sng" dirty="0">
                <a:hlinkClick r:id="rId6"/>
              </a:rPr>
              <a:t>http://www.forhandlingsfaellesskabet.dk/media/1022169/16-0413_brev_til_hovedmed.pdf</a:t>
            </a:r>
            <a:endParaRPr lang="da-DK" sz="1600" dirty="0"/>
          </a:p>
          <a:p>
            <a:pPr lvl="0"/>
            <a:r>
              <a:rPr lang="da-DK" sz="1600" dirty="0" err="1"/>
              <a:t>SFI’s</a:t>
            </a:r>
            <a:r>
              <a:rPr lang="da-DK" sz="1600" dirty="0"/>
              <a:t> Kort og Klart pjece: </a:t>
            </a:r>
            <a:r>
              <a:rPr lang="da-DK" sz="1600" u="sng" dirty="0">
                <a:hlinkClick r:id="rId7"/>
              </a:rPr>
              <a:t>http://www.forhandlingsfaellesskabet.dk/pjecer/pjecer-i-samarbejde/sfi-pjece-rummelighed-i-praksis,-kort-og-klart.aspx</a:t>
            </a:r>
            <a:endParaRPr lang="da-DK" sz="1600" dirty="0"/>
          </a:p>
          <a:p>
            <a:pPr lvl="0"/>
            <a:r>
              <a:rPr lang="da-DK" sz="1600" dirty="0"/>
              <a:t>SFI rapport: </a:t>
            </a:r>
            <a:r>
              <a:rPr lang="da-DK" sz="1600" u="sng" dirty="0">
                <a:hlinkClick r:id="rId8"/>
              </a:rPr>
              <a:t>http://www.forhandlingsfaellesskabet.dk/pjecer/pjecer-i-samarbejde/sfí-rapport-rummelighed-i-praksis.aspx</a:t>
            </a:r>
            <a:endParaRPr lang="da-DK" sz="1600" dirty="0"/>
          </a:p>
          <a:p>
            <a:r>
              <a:rPr lang="da-DK" sz="1600" dirty="0"/>
              <a:t>SFI plancher: </a:t>
            </a:r>
            <a:r>
              <a:rPr lang="da-DK" sz="1600" u="sng" dirty="0">
                <a:hlinkClick r:id="rId9"/>
              </a:rPr>
              <a:t>http://vpt.dk/sites/default/files/2017-06/Opl%C3%A6g%20fra%20SFI.pdf</a:t>
            </a:r>
            <a:endParaRPr lang="da-DK" sz="1600" dirty="0"/>
          </a:p>
          <a:p>
            <a:pPr lvl="0"/>
            <a:r>
              <a:rPr lang="da-DK" sz="1600" dirty="0"/>
              <a:t>Pjecen ”Arbejdspladser for alle”: </a:t>
            </a:r>
            <a:r>
              <a:rPr lang="da-DK" sz="1600" u="sng" dirty="0">
                <a:hlinkClick r:id="rId10"/>
              </a:rPr>
              <a:t>http://www.forhandlingsfaellesskabet.dk/pjecer/pjecer-i-samarbejde/perspektiv-for-alle-paa-arbejdspladsen.aspx</a:t>
            </a:r>
            <a:endParaRPr lang="da-DK" sz="1600" u="sng" dirty="0"/>
          </a:p>
          <a:p>
            <a:r>
              <a:rPr lang="da-DK" sz="1600" dirty="0"/>
              <a:t>Artikel om TR og organisationernes rolle: </a:t>
            </a:r>
            <a:r>
              <a:rPr lang="da-DK" sz="1600" u="sng" dirty="0">
                <a:hlinkClick r:id="rId11"/>
              </a:rPr>
              <a:t>Artikel om TR og organisationernes rolle: http://vpt.dk/generelle-aftaler/tr-har-en-noglerolle-i-gode-inklusionsforlob</a:t>
            </a:r>
            <a:endParaRPr lang="da-DK" sz="1600" dirty="0"/>
          </a:p>
          <a:p>
            <a:pPr lvl="0"/>
            <a:r>
              <a:rPr lang="da-DK" sz="1600" dirty="0"/>
              <a:t>PDF artikelsamling: </a:t>
            </a:r>
            <a:r>
              <a:rPr lang="da-DK" sz="1600" u="sng" dirty="0">
                <a:hlinkClick r:id="rId12"/>
              </a:rPr>
              <a:t>http://www.forhandlingsfaellesskabet.dk/pjecer/pjecer-i-samarbejde/perspektiv-for-alle-paa-arbejdspladsen-samling-af-de-10-artikeltemaer.aspx</a:t>
            </a:r>
            <a:endParaRPr lang="da-DK" sz="1600" dirty="0"/>
          </a:p>
          <a:p>
            <a:endParaRPr lang="da-DK" dirty="0"/>
          </a:p>
        </p:txBody>
      </p:sp>
      <p:sp>
        <p:nvSpPr>
          <p:cNvPr id="4" name="Pladsholder til slidenummer 3"/>
          <p:cNvSpPr>
            <a:spLocks noGrp="1"/>
          </p:cNvSpPr>
          <p:nvPr>
            <p:ph type="sldNum" sz="quarter" idx="12"/>
          </p:nvPr>
        </p:nvSpPr>
        <p:spPr/>
        <p:txBody>
          <a:bodyPr/>
          <a:lstStyle/>
          <a:p>
            <a:pPr>
              <a:defRPr/>
            </a:pPr>
            <a:fld id="{5E7F9A82-2A47-4BDF-A20B-1110817F3DCB}" type="slidenum">
              <a:rPr lang="da-DK" smtClean="0"/>
              <a:pPr>
                <a:defRPr/>
              </a:pPr>
              <a:t>19</a:t>
            </a:fld>
            <a:endParaRPr lang="da-DK" dirty="0"/>
          </a:p>
        </p:txBody>
      </p:sp>
    </p:spTree>
    <p:extLst>
      <p:ext uri="{BB962C8B-B14F-4D97-AF65-F5344CB8AC3E}">
        <p14:creationId xmlns:p14="http://schemas.microsoft.com/office/powerpoint/2010/main" val="1366176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E90487-4A59-4DC4-A1A0-F7A368FE6B20}"/>
              </a:ext>
            </a:extLst>
          </p:cNvPr>
          <p:cNvSpPr>
            <a:spLocks noGrp="1"/>
          </p:cNvSpPr>
          <p:nvPr>
            <p:ph type="title"/>
          </p:nvPr>
        </p:nvSpPr>
        <p:spPr/>
        <p:txBody>
          <a:bodyPr/>
          <a:lstStyle/>
          <a:p>
            <a:r>
              <a:rPr lang="da-DK" dirty="0"/>
              <a:t>Oplæggets indhold</a:t>
            </a:r>
          </a:p>
        </p:txBody>
      </p:sp>
      <p:sp>
        <p:nvSpPr>
          <p:cNvPr id="3" name="Pladsholder til indhold 2">
            <a:extLst>
              <a:ext uri="{FF2B5EF4-FFF2-40B4-BE49-F238E27FC236}">
                <a16:creationId xmlns:a16="http://schemas.microsoft.com/office/drawing/2014/main" id="{1850F5B9-C6DD-482F-B320-0C11945F2384}"/>
              </a:ext>
            </a:extLst>
          </p:cNvPr>
          <p:cNvSpPr>
            <a:spLocks noGrp="1"/>
          </p:cNvSpPr>
          <p:nvPr>
            <p:ph idx="1"/>
          </p:nvPr>
        </p:nvSpPr>
        <p:spPr/>
        <p:txBody>
          <a:bodyPr/>
          <a:lstStyle/>
          <a:p>
            <a:r>
              <a:rPr lang="da-DK" sz="2000" dirty="0"/>
              <a:t>Plancherne er udarbejdet af organisationssiden og har til formål at give organisationernes </a:t>
            </a:r>
            <a:r>
              <a:rPr lang="da-DK" sz="2000" dirty="0" err="1"/>
              <a:t>lokalMED</a:t>
            </a:r>
            <a:r>
              <a:rPr lang="da-DK" sz="2000" dirty="0"/>
              <a:t>-medlemmer overblik over relevant materiale om det inkluderende arbejdsmarked samt input til, hvordan de kan medvirke til at skabe gode forløb for ledige og personer med nedsat arbejdsevne.</a:t>
            </a:r>
          </a:p>
          <a:p>
            <a:r>
              <a:rPr lang="da-DK" sz="2000" dirty="0"/>
              <a:t>Relevante materialer er fx</a:t>
            </a:r>
          </a:p>
          <a:p>
            <a:pPr marL="0" indent="0">
              <a:buNone/>
            </a:pPr>
            <a:r>
              <a:rPr lang="da-DK" sz="2000" dirty="0"/>
              <a:t>	- Materialer fra OK-15 partssamarbejdet mellem KL og Forhandlingsfællesskabet 	”Perspektiv for alle på arbejdspladsen, herunder SFI-undersøgelse og pjece om 	”Rummelighed i praksis”</a:t>
            </a:r>
          </a:p>
          <a:p>
            <a:pPr marL="0" indent="0">
              <a:buNone/>
            </a:pPr>
            <a:r>
              <a:rPr lang="da-DK" sz="2000" dirty="0"/>
              <a:t>	- Rammeaftalen om det sociale kapitel</a:t>
            </a:r>
          </a:p>
          <a:p>
            <a:pPr marL="0" indent="0">
              <a:buNone/>
            </a:pPr>
            <a:r>
              <a:rPr lang="da-DK" sz="2000" dirty="0"/>
              <a:t>	- KL og Forhandlingsfællesskabets fælles forståelsespapir</a:t>
            </a:r>
          </a:p>
          <a:p>
            <a:pPr marL="0" indent="0">
              <a:buNone/>
            </a:pPr>
            <a:r>
              <a:rPr lang="da-DK" sz="2000" dirty="0"/>
              <a:t>	- KL og Forhandlingsfællesskabets vejledning om ansættelser på særlige vilkår</a:t>
            </a:r>
          </a:p>
        </p:txBody>
      </p:sp>
      <p:sp>
        <p:nvSpPr>
          <p:cNvPr id="4" name="Pladsholder til slidenummer 3">
            <a:extLst>
              <a:ext uri="{FF2B5EF4-FFF2-40B4-BE49-F238E27FC236}">
                <a16:creationId xmlns:a16="http://schemas.microsoft.com/office/drawing/2014/main" id="{3D702C75-803F-46DE-AC09-3C4DC35E5341}"/>
              </a:ext>
            </a:extLst>
          </p:cNvPr>
          <p:cNvSpPr>
            <a:spLocks noGrp="1"/>
          </p:cNvSpPr>
          <p:nvPr>
            <p:ph type="sldNum" sz="quarter" idx="12"/>
          </p:nvPr>
        </p:nvSpPr>
        <p:spPr/>
        <p:txBody>
          <a:bodyPr/>
          <a:lstStyle/>
          <a:p>
            <a:pPr>
              <a:defRPr/>
            </a:pPr>
            <a:fld id="{5E7F9A82-2A47-4BDF-A20B-1110817F3DCB}" type="slidenum">
              <a:rPr lang="da-DK" smtClean="0"/>
              <a:pPr>
                <a:defRPr/>
              </a:pPr>
              <a:t>2</a:t>
            </a:fld>
            <a:endParaRPr lang="da-DK" dirty="0"/>
          </a:p>
        </p:txBody>
      </p:sp>
    </p:spTree>
    <p:extLst>
      <p:ext uri="{BB962C8B-B14F-4D97-AF65-F5344CB8AC3E}">
        <p14:creationId xmlns:p14="http://schemas.microsoft.com/office/powerpoint/2010/main" val="1526272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400" dirty="0"/>
              <a:t>For de inkluderede giver forløbene mening, når de fx kan bruge deres </a:t>
            </a:r>
            <a:br>
              <a:rPr lang="da-DK" sz="2400" dirty="0"/>
            </a:br>
            <a:r>
              <a:rPr lang="da-DK" sz="2400" dirty="0"/>
              <a:t>styrker og talenter, kan bidrage til opgavevaretagelsen og kan deltage i et fællesskab.</a:t>
            </a:r>
          </a:p>
        </p:txBody>
      </p:sp>
      <p:pic>
        <p:nvPicPr>
          <p:cNvPr id="5" name="Pladsholder til indhold 4"/>
          <p:cNvPicPr>
            <a:picLocks noGrp="1" noChangeAspect="1"/>
          </p:cNvPicPr>
          <p:nvPr>
            <p:ph idx="1"/>
          </p:nvPr>
        </p:nvPicPr>
        <p:blipFill>
          <a:blip r:embed="rId3"/>
          <a:stretch>
            <a:fillRect/>
          </a:stretch>
        </p:blipFill>
        <p:spPr>
          <a:xfrm>
            <a:off x="2234225" y="1825625"/>
            <a:ext cx="7723549" cy="4351338"/>
          </a:xfrm>
          <a:prstGeom prst="rect">
            <a:avLst/>
          </a:prstGeom>
        </p:spPr>
      </p:pic>
      <p:sp>
        <p:nvSpPr>
          <p:cNvPr id="4" name="Pladsholder til slidenummer 3"/>
          <p:cNvSpPr>
            <a:spLocks noGrp="1"/>
          </p:cNvSpPr>
          <p:nvPr>
            <p:ph type="sldNum" sz="quarter" idx="12"/>
          </p:nvPr>
        </p:nvSpPr>
        <p:spPr/>
        <p:txBody>
          <a:bodyPr/>
          <a:lstStyle/>
          <a:p>
            <a:pPr>
              <a:defRPr/>
            </a:pPr>
            <a:fld id="{5E7F9A82-2A47-4BDF-A20B-1110817F3DCB}" type="slidenum">
              <a:rPr lang="da-DK" smtClean="0"/>
              <a:pPr>
                <a:defRPr/>
              </a:pPr>
              <a:t>20</a:t>
            </a:fld>
            <a:endParaRPr lang="da-DK" dirty="0"/>
          </a:p>
        </p:txBody>
      </p:sp>
    </p:spTree>
    <p:extLst>
      <p:ext uri="{BB962C8B-B14F-4D97-AF65-F5344CB8AC3E}">
        <p14:creationId xmlns:p14="http://schemas.microsoft.com/office/powerpoint/2010/main" val="2704425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A709B4-29BC-4B07-B71C-542DA3A46719}"/>
              </a:ext>
            </a:extLst>
          </p:cNvPr>
          <p:cNvSpPr>
            <a:spLocks noGrp="1"/>
          </p:cNvSpPr>
          <p:nvPr>
            <p:ph type="title"/>
          </p:nvPr>
        </p:nvSpPr>
        <p:spPr/>
        <p:txBody>
          <a:bodyPr/>
          <a:lstStyle/>
          <a:p>
            <a:r>
              <a:rPr lang="da-DK" dirty="0"/>
              <a:t>Det inkluderende arbejdsmarked </a:t>
            </a:r>
            <a:br>
              <a:rPr lang="da-DK" dirty="0"/>
            </a:br>
            <a:r>
              <a:rPr lang="da-DK" dirty="0"/>
              <a:t>er et fælles ansvar</a:t>
            </a:r>
          </a:p>
        </p:txBody>
      </p:sp>
      <p:sp>
        <p:nvSpPr>
          <p:cNvPr id="3" name="Pladsholder til indhold 2">
            <a:extLst>
              <a:ext uri="{FF2B5EF4-FFF2-40B4-BE49-F238E27FC236}">
                <a16:creationId xmlns:a16="http://schemas.microsoft.com/office/drawing/2014/main" id="{F000AE57-6E84-4EFE-AFAF-5AC0A07ABB4B}"/>
              </a:ext>
            </a:extLst>
          </p:cNvPr>
          <p:cNvSpPr>
            <a:spLocks noGrp="1"/>
          </p:cNvSpPr>
          <p:nvPr>
            <p:ph idx="1"/>
          </p:nvPr>
        </p:nvSpPr>
        <p:spPr/>
        <p:txBody>
          <a:bodyPr/>
          <a:lstStyle/>
          <a:p>
            <a:r>
              <a:rPr lang="da-DK" dirty="0"/>
              <a:t>Kommunerne løser en væsentlig opgave ved at tage et stort socialt ansvar for at personer på kanten af arbejdsmarkedet får fodfæste.</a:t>
            </a:r>
          </a:p>
          <a:p>
            <a:r>
              <a:rPr lang="da-DK" dirty="0"/>
              <a:t>Det kræver en indsats fra alle for at lykkes – det er et fælles ansvar.</a:t>
            </a:r>
          </a:p>
          <a:p>
            <a:r>
              <a:rPr lang="da-DK" dirty="0"/>
              <a:t>Men det er ikke uden udfordringer og sten på vejen.</a:t>
            </a:r>
          </a:p>
          <a:p>
            <a:r>
              <a:rPr lang="da-DK" dirty="0"/>
              <a:t>KL og Forhandlingsfællesskabet har på baggrund af SFI-undersøgelsen ”Rummelighed i praksis” sammen udsendt brev til alle </a:t>
            </a:r>
            <a:r>
              <a:rPr lang="da-DK" dirty="0" err="1"/>
              <a:t>HovedMED</a:t>
            </a:r>
            <a:r>
              <a:rPr lang="da-DK" dirty="0"/>
              <a:t> med gode råd om inklusionsforløb med perspektiv for alle på arbejdspladsen.</a:t>
            </a:r>
          </a:p>
          <a:p>
            <a:endParaRPr lang="da-DK" dirty="0"/>
          </a:p>
        </p:txBody>
      </p:sp>
      <p:sp>
        <p:nvSpPr>
          <p:cNvPr id="4" name="Pladsholder til slidenummer 3">
            <a:extLst>
              <a:ext uri="{FF2B5EF4-FFF2-40B4-BE49-F238E27FC236}">
                <a16:creationId xmlns:a16="http://schemas.microsoft.com/office/drawing/2014/main" id="{2AD4FF22-263E-463A-85C7-4F7E885EA549}"/>
              </a:ext>
            </a:extLst>
          </p:cNvPr>
          <p:cNvSpPr>
            <a:spLocks noGrp="1"/>
          </p:cNvSpPr>
          <p:nvPr>
            <p:ph type="sldNum" sz="quarter" idx="12"/>
          </p:nvPr>
        </p:nvSpPr>
        <p:spPr/>
        <p:txBody>
          <a:bodyPr/>
          <a:lstStyle/>
          <a:p>
            <a:pPr>
              <a:defRPr/>
            </a:pPr>
            <a:fld id="{5E7F9A82-2A47-4BDF-A20B-1110817F3DCB}" type="slidenum">
              <a:rPr lang="da-DK" smtClean="0"/>
              <a:pPr>
                <a:defRPr/>
              </a:pPr>
              <a:t>3</a:t>
            </a:fld>
            <a:endParaRPr lang="da-DK" dirty="0"/>
          </a:p>
        </p:txBody>
      </p:sp>
    </p:spTree>
    <p:extLst>
      <p:ext uri="{BB962C8B-B14F-4D97-AF65-F5344CB8AC3E}">
        <p14:creationId xmlns:p14="http://schemas.microsoft.com/office/powerpoint/2010/main" val="1363756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200" dirty="0"/>
              <a:t>Er din viden opdateret ift. at skabe GODE forløb </a:t>
            </a:r>
            <a:br>
              <a:rPr lang="da-DK" sz="3200" dirty="0"/>
            </a:br>
            <a:r>
              <a:rPr lang="da-DK" sz="3200" dirty="0"/>
              <a:t>for ledige og personer med nedsat arbejdsevne i orden?</a:t>
            </a:r>
          </a:p>
        </p:txBody>
      </p:sp>
      <p:sp>
        <p:nvSpPr>
          <p:cNvPr id="3" name="Pladsholder til indhold 2"/>
          <p:cNvSpPr>
            <a:spLocks noGrp="1"/>
          </p:cNvSpPr>
          <p:nvPr>
            <p:ph idx="1"/>
          </p:nvPr>
        </p:nvSpPr>
        <p:spPr/>
        <p:txBody>
          <a:bodyPr/>
          <a:lstStyle/>
          <a:p>
            <a:r>
              <a:rPr lang="da-DK" dirty="0"/>
              <a:t>Hvordan bruges virksomhedspraktik, løntilskud og fleksjob på din arbejdsplads?</a:t>
            </a:r>
          </a:p>
          <a:p>
            <a:r>
              <a:rPr lang="da-DK" dirty="0"/>
              <a:t>Har du viden om, hvad der er medvirkende til at forløb bliver gode for alle involverede parter?</a:t>
            </a:r>
          </a:p>
          <a:p>
            <a:r>
              <a:rPr lang="da-DK" dirty="0"/>
              <a:t>Har I fastlagt lokale retningslinjer på din arbejdsplads?</a:t>
            </a:r>
          </a:p>
          <a:p>
            <a:r>
              <a:rPr lang="da-DK" dirty="0"/>
              <a:t>Har jeres </a:t>
            </a:r>
            <a:r>
              <a:rPr lang="da-DK" dirty="0" err="1"/>
              <a:t>HovedMED</a:t>
            </a:r>
            <a:r>
              <a:rPr lang="da-DK" dirty="0"/>
              <a:t> fastlagt retningslinjer? </a:t>
            </a:r>
          </a:p>
          <a:p>
            <a:r>
              <a:rPr lang="da-DK" dirty="0"/>
              <a:t>Har jeres </a:t>
            </a:r>
            <a:r>
              <a:rPr lang="da-DK" dirty="0" err="1"/>
              <a:t>HovedMED</a:t>
            </a:r>
            <a:r>
              <a:rPr lang="da-DK" dirty="0"/>
              <a:t> taget stilling til, hvordan underskrivelsen af Jobcenterblanketten om forløb fremover skal håndteres, efter at processen er blevet digitaliseret?</a:t>
            </a:r>
          </a:p>
        </p:txBody>
      </p:sp>
      <p:sp>
        <p:nvSpPr>
          <p:cNvPr id="4" name="Pladsholder til slidenummer 3"/>
          <p:cNvSpPr>
            <a:spLocks noGrp="1"/>
          </p:cNvSpPr>
          <p:nvPr>
            <p:ph type="sldNum" sz="quarter" idx="12"/>
          </p:nvPr>
        </p:nvSpPr>
        <p:spPr/>
        <p:txBody>
          <a:bodyPr/>
          <a:lstStyle/>
          <a:p>
            <a:pPr>
              <a:defRPr/>
            </a:pPr>
            <a:fld id="{5E7F9A82-2A47-4BDF-A20B-1110817F3DCB}" type="slidenum">
              <a:rPr lang="da-DK" smtClean="0"/>
              <a:pPr>
                <a:defRPr/>
              </a:pPr>
              <a:t>4</a:t>
            </a:fld>
            <a:endParaRPr lang="da-DK" dirty="0"/>
          </a:p>
        </p:txBody>
      </p:sp>
    </p:spTree>
    <p:extLst>
      <p:ext uri="{BB962C8B-B14F-4D97-AF65-F5344CB8AC3E}">
        <p14:creationId xmlns:p14="http://schemas.microsoft.com/office/powerpoint/2010/main" val="928380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r>
              <a:rPr lang="da-DK" dirty="0"/>
              <a:t>Baggrunden for Perspektiv for alle på arbejdspladsen</a:t>
            </a:r>
            <a:endParaRPr lang="da-DK" altLang="da-DK" dirty="0"/>
          </a:p>
        </p:txBody>
      </p:sp>
      <p:sp>
        <p:nvSpPr>
          <p:cNvPr id="16387" name="Pladsholder til indhold 2"/>
          <p:cNvSpPr>
            <a:spLocks noGrp="1"/>
          </p:cNvSpPr>
          <p:nvPr>
            <p:ph idx="1"/>
          </p:nvPr>
        </p:nvSpPr>
        <p:spPr/>
        <p:txBody>
          <a:bodyPr>
            <a:normAutofit lnSpcReduction="10000"/>
          </a:bodyPr>
          <a:lstStyle/>
          <a:p>
            <a:r>
              <a:rPr lang="da-DK" dirty="0"/>
              <a:t>KL og Forhandlingsfællesskabet aftalte ved OK15 et partssamarbejde om det inkluderende arbejdsmarked. </a:t>
            </a:r>
          </a:p>
          <a:p>
            <a:r>
              <a:rPr lang="da-DK" dirty="0"/>
              <a:t>Partssamarbejdet har resulteret i forskellige indsatser, herunder</a:t>
            </a:r>
          </a:p>
          <a:p>
            <a:pPr lvl="1"/>
            <a:r>
              <a:rPr lang="da-DK" dirty="0"/>
              <a:t>en SFI-undersøgelse om forudsætningerne for gode forløb for ledige og personer med nedsat arbejdsevne, </a:t>
            </a:r>
          </a:p>
          <a:p>
            <a:pPr lvl="1"/>
            <a:r>
              <a:rPr lang="da-DK" dirty="0"/>
              <a:t>en formidlingsindsats om konkrete lokale erfaringer med forløb, </a:t>
            </a:r>
          </a:p>
          <a:p>
            <a:pPr lvl="1"/>
            <a:r>
              <a:rPr lang="da-DK" dirty="0"/>
              <a:t>en formidlingsindsats om jobrotation, </a:t>
            </a:r>
          </a:p>
          <a:p>
            <a:pPr lvl="1"/>
            <a:r>
              <a:rPr lang="da-DK" dirty="0"/>
              <a:t>en række fælles anbefalinger fra parterne og en opdateret fælles vejledning om ansættelser på særlige vilkår.</a:t>
            </a:r>
          </a:p>
          <a:p>
            <a:r>
              <a:rPr lang="da-DK" dirty="0"/>
              <a:t>Nu skal erfaringerne bruges i kommunerne og på arbejdspladserne gennem lokale drøftelser og aftaler!</a:t>
            </a:r>
          </a:p>
          <a:p>
            <a:pPr marL="0" indent="0">
              <a:buNone/>
            </a:pPr>
            <a:endParaRPr lang="da-DK" altLang="da-DK" dirty="0"/>
          </a:p>
        </p:txBody>
      </p:sp>
      <p:sp>
        <p:nvSpPr>
          <p:cNvPr id="2" name="Pladsholder til slidenummer 1"/>
          <p:cNvSpPr>
            <a:spLocks noGrp="1"/>
          </p:cNvSpPr>
          <p:nvPr>
            <p:ph type="sldNum" sz="quarter" idx="12"/>
          </p:nvPr>
        </p:nvSpPr>
        <p:spPr/>
        <p:txBody>
          <a:bodyPr/>
          <a:lstStyle/>
          <a:p>
            <a:pPr>
              <a:defRPr/>
            </a:pPr>
            <a:fld id="{5E7F9A82-2A47-4BDF-A20B-1110817F3DCB}" type="slidenum">
              <a:rPr lang="da-DK" smtClean="0"/>
              <a:pPr>
                <a:defRPr/>
              </a:pPr>
              <a:t>5</a:t>
            </a:fld>
            <a:endParaRPr lang="da-DK"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200" dirty="0"/>
              <a:t>SFI-undersøgelsen ”Rummelighed i Praksis-</a:t>
            </a:r>
            <a:br>
              <a:rPr lang="da-DK" sz="3200" dirty="0"/>
            </a:br>
            <a:r>
              <a:rPr lang="da-DK" sz="3200" dirty="0"/>
              <a:t>Forudsætninger for gode inklusionsforløb på kommunale arbejdspladser”</a:t>
            </a:r>
          </a:p>
        </p:txBody>
      </p:sp>
      <p:sp>
        <p:nvSpPr>
          <p:cNvPr id="4" name="Pladsholder til slidenummer 3"/>
          <p:cNvSpPr>
            <a:spLocks noGrp="1"/>
          </p:cNvSpPr>
          <p:nvPr>
            <p:ph type="sldNum" sz="quarter" idx="12"/>
          </p:nvPr>
        </p:nvSpPr>
        <p:spPr/>
        <p:txBody>
          <a:bodyPr/>
          <a:lstStyle/>
          <a:p>
            <a:pPr>
              <a:defRPr/>
            </a:pPr>
            <a:fld id="{5E7F9A82-2A47-4BDF-A20B-1110817F3DCB}" type="slidenum">
              <a:rPr lang="da-DK" smtClean="0"/>
              <a:pPr>
                <a:defRPr/>
              </a:pPr>
              <a:t>6</a:t>
            </a:fld>
            <a:endParaRPr lang="da-DK" dirty="0"/>
          </a:p>
        </p:txBody>
      </p:sp>
      <p:pic>
        <p:nvPicPr>
          <p:cNvPr id="5" name="Pladsholder til indhold 4"/>
          <p:cNvPicPr>
            <a:picLocks noChangeAspect="1"/>
          </p:cNvPicPr>
          <p:nvPr/>
        </p:nvPicPr>
        <p:blipFill>
          <a:blip r:embed="rId3"/>
          <a:stretch>
            <a:fillRect/>
          </a:stretch>
        </p:blipFill>
        <p:spPr bwMode="auto">
          <a:xfrm>
            <a:off x="2342146" y="1720419"/>
            <a:ext cx="4828676" cy="464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3904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830012"/>
          </a:xfrm>
        </p:spPr>
        <p:txBody>
          <a:bodyPr/>
          <a:lstStyle/>
          <a:p>
            <a:r>
              <a:rPr lang="da-DK" dirty="0"/>
              <a:t>Implementering på arbejdspladsen</a:t>
            </a:r>
          </a:p>
        </p:txBody>
      </p:sp>
      <p:sp>
        <p:nvSpPr>
          <p:cNvPr id="3" name="Pladsholder til indhold 2"/>
          <p:cNvSpPr>
            <a:spLocks noGrp="1"/>
          </p:cNvSpPr>
          <p:nvPr>
            <p:ph idx="1"/>
          </p:nvPr>
        </p:nvSpPr>
        <p:spPr>
          <a:xfrm>
            <a:off x="838200" y="1283368"/>
            <a:ext cx="10515600" cy="4893595"/>
          </a:xfrm>
        </p:spPr>
        <p:txBody>
          <a:bodyPr/>
          <a:lstStyle/>
          <a:p>
            <a:pPr marL="0" indent="0">
              <a:buNone/>
            </a:pPr>
            <a:r>
              <a:rPr lang="da-DK" sz="1400" dirty="0" err="1"/>
              <a:t>SFIs</a:t>
            </a:r>
            <a:r>
              <a:rPr lang="da-DK" sz="1400" dirty="0"/>
              <a:t> undersøgelse viser:</a:t>
            </a:r>
          </a:p>
          <a:p>
            <a:pPr marL="0" indent="0">
              <a:buNone/>
            </a:pPr>
            <a:r>
              <a:rPr lang="da-DK" sz="1400" dirty="0" err="1"/>
              <a:t>LokalMED</a:t>
            </a:r>
            <a:r>
              <a:rPr lang="da-DK" sz="1400" dirty="0"/>
              <a:t> udarbejder evt. retningslinjer</a:t>
            </a:r>
          </a:p>
          <a:p>
            <a:pPr lvl="2"/>
            <a:r>
              <a:rPr lang="da-DK" sz="1400" dirty="0"/>
              <a:t>Diskussion og definition af kerneopgaven</a:t>
            </a:r>
          </a:p>
          <a:p>
            <a:pPr marL="0" indent="0">
              <a:buNone/>
            </a:pPr>
            <a:r>
              <a:rPr lang="da-DK" sz="1400" dirty="0"/>
              <a:t> og vurderer arbejdspladsens rummelighed ved at se på:</a:t>
            </a:r>
          </a:p>
          <a:p>
            <a:pPr lvl="2"/>
            <a:r>
              <a:rPr lang="da-DK" sz="1400" dirty="0"/>
              <a:t>Trivslen –psykisk arbejdsmiljø</a:t>
            </a:r>
          </a:p>
          <a:p>
            <a:pPr lvl="2"/>
            <a:r>
              <a:rPr lang="da-DK" sz="1400" dirty="0"/>
              <a:t>Fraværssituationen fx barsel eller langtidssyge</a:t>
            </a:r>
          </a:p>
          <a:p>
            <a:pPr lvl="2"/>
            <a:r>
              <a:rPr lang="da-DK" sz="1400" dirty="0"/>
              <a:t>Personaleomsætningen –afskedigelser </a:t>
            </a:r>
          </a:p>
          <a:p>
            <a:pPr lvl="2"/>
            <a:r>
              <a:rPr lang="da-DK" sz="1400" dirty="0"/>
              <a:t>Antallet af forløb i forvejen	</a:t>
            </a:r>
          </a:p>
          <a:p>
            <a:pPr marL="0" indent="0">
              <a:buNone/>
            </a:pPr>
            <a:r>
              <a:rPr lang="da-DK" sz="1400" dirty="0"/>
              <a:t>Inklusionsforløbet skal give mening. Dette sker når:</a:t>
            </a:r>
          </a:p>
          <a:p>
            <a:pPr lvl="2"/>
            <a:r>
              <a:rPr lang="da-DK" sz="1400" dirty="0"/>
              <a:t>Kollegaerne bruger egne styrker og talenter i inklusionsforløb fx faglighed og medmenneskelighed</a:t>
            </a:r>
          </a:p>
          <a:p>
            <a:pPr lvl="2"/>
            <a:r>
              <a:rPr lang="da-DK" sz="1400" dirty="0"/>
              <a:t>Inklusionsforløb giver værdi til arbejdspladsen og dermed til løsningen af kerneopgaven og dermed aflastning</a:t>
            </a:r>
          </a:p>
          <a:p>
            <a:pPr lvl="2"/>
            <a:r>
              <a:rPr lang="da-DK" sz="1400" dirty="0"/>
              <a:t>Inklusionsforløb medvirker til, at alle involverede gror og udvikler sig</a:t>
            </a:r>
          </a:p>
          <a:p>
            <a:pPr lvl="2"/>
            <a:r>
              <a:rPr lang="da-DK" sz="1400" dirty="0"/>
              <a:t>Inklusionsforløb bidrager til fællesskabet, og rummeligheden smitter af på alle og dermed på kulturen.</a:t>
            </a:r>
          </a:p>
          <a:p>
            <a:pPr marL="0" indent="0">
              <a:buNone/>
            </a:pPr>
            <a:r>
              <a:rPr lang="da-DK" sz="1400" dirty="0"/>
              <a:t>Desuden viser SFI-undersøgelsen, at det er afgørende, at lederen tager ansvar for forløbene og er rollemodel. Du kan opfordre din leder til at:</a:t>
            </a:r>
          </a:p>
          <a:p>
            <a:pPr lvl="2"/>
            <a:r>
              <a:rPr lang="da-DK" sz="1400" dirty="0"/>
              <a:t>Slutte forløb, der ikke fungerer</a:t>
            </a:r>
          </a:p>
          <a:p>
            <a:pPr marL="457200" lvl="1" indent="0">
              <a:buNone/>
            </a:pPr>
            <a:r>
              <a:rPr lang="da-DK" sz="1400" dirty="0"/>
              <a:t>TR og medarbejdere stoler og har tillid til lederen</a:t>
            </a:r>
          </a:p>
          <a:p>
            <a:pPr marL="457200" lvl="1" indent="0">
              <a:buNone/>
            </a:pPr>
            <a:endParaRPr lang="da-DK" sz="1400" dirty="0"/>
          </a:p>
        </p:txBody>
      </p:sp>
      <p:sp>
        <p:nvSpPr>
          <p:cNvPr id="4" name="Pladsholder til slidenummer 3"/>
          <p:cNvSpPr>
            <a:spLocks noGrp="1"/>
          </p:cNvSpPr>
          <p:nvPr>
            <p:ph type="sldNum" sz="quarter" idx="12"/>
          </p:nvPr>
        </p:nvSpPr>
        <p:spPr/>
        <p:txBody>
          <a:bodyPr/>
          <a:lstStyle/>
          <a:p>
            <a:pPr>
              <a:defRPr/>
            </a:pPr>
            <a:fld id="{5E7F9A82-2A47-4BDF-A20B-1110817F3DCB}" type="slidenum">
              <a:rPr lang="da-DK" smtClean="0"/>
              <a:pPr>
                <a:defRPr/>
              </a:pPr>
              <a:t>7</a:t>
            </a:fld>
            <a:endParaRPr lang="da-DK" dirty="0"/>
          </a:p>
        </p:txBody>
      </p:sp>
    </p:spTree>
    <p:extLst>
      <p:ext uri="{BB962C8B-B14F-4D97-AF65-F5344CB8AC3E}">
        <p14:creationId xmlns:p14="http://schemas.microsoft.com/office/powerpoint/2010/main" val="2443659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Hvad kan du som medlem af </a:t>
            </a:r>
            <a:r>
              <a:rPr lang="da-DK" dirty="0" err="1"/>
              <a:t>LokalMED</a:t>
            </a:r>
            <a:r>
              <a:rPr lang="da-DK" dirty="0"/>
              <a:t>?</a:t>
            </a:r>
          </a:p>
        </p:txBody>
      </p:sp>
      <p:sp>
        <p:nvSpPr>
          <p:cNvPr id="3" name="Pladsholder til indhold 2"/>
          <p:cNvSpPr>
            <a:spLocks noGrp="1"/>
          </p:cNvSpPr>
          <p:nvPr>
            <p:ph idx="1"/>
          </p:nvPr>
        </p:nvSpPr>
        <p:spPr/>
        <p:txBody>
          <a:bodyPr/>
          <a:lstStyle/>
          <a:p>
            <a:r>
              <a:rPr lang="da-DK" sz="2400" dirty="0"/>
              <a:t>Du kan tage initiativ til, at I på arbejdspladsen fastlægger lokale retningslinjer, men du har ikke krav på det.</a:t>
            </a:r>
          </a:p>
          <a:p>
            <a:r>
              <a:rPr lang="da-DK" sz="2400" dirty="0"/>
              <a:t>Du kan sikre, at der er en løbende drøftelse af arbejdspladsens opgavevaretagelse og de inkluderedes relation til denne, så der ikke sker misbrug, opgaveglidning og udvanding af kvaliteten i opgaverne. I kan evt. udarbejde ”kan- og skal-lister”.</a:t>
            </a:r>
          </a:p>
          <a:p>
            <a:r>
              <a:rPr lang="da-DK" sz="2400" dirty="0"/>
              <a:t>Du kan sikre, at evt. mere generelle konflikter og problemer i relation til forløbene bliver taget op i </a:t>
            </a:r>
            <a:r>
              <a:rPr lang="da-DK" sz="2400" dirty="0" err="1"/>
              <a:t>LokalMED</a:t>
            </a:r>
            <a:r>
              <a:rPr lang="da-DK" sz="2400" dirty="0"/>
              <a:t>.</a:t>
            </a:r>
          </a:p>
          <a:p>
            <a:r>
              <a:rPr lang="da-DK" sz="2400" dirty="0"/>
              <a:t>Du kan rejse ønsket om, at </a:t>
            </a:r>
            <a:r>
              <a:rPr lang="da-DK" sz="2400" dirty="0" err="1"/>
              <a:t>HovedMED</a:t>
            </a:r>
            <a:r>
              <a:rPr lang="da-DK" sz="2400" dirty="0"/>
              <a:t> fastlægger retningslinjer og at kommunen optager forhandlinger med de (lokale) repræsentanter for de forhandlingsberettigede organisationer om en central aftale.</a:t>
            </a:r>
          </a:p>
          <a:p>
            <a:endParaRPr lang="da-DK" sz="2400" dirty="0"/>
          </a:p>
        </p:txBody>
      </p:sp>
      <p:sp>
        <p:nvSpPr>
          <p:cNvPr id="4" name="Pladsholder til slidenummer 3"/>
          <p:cNvSpPr>
            <a:spLocks noGrp="1"/>
          </p:cNvSpPr>
          <p:nvPr>
            <p:ph type="sldNum" sz="quarter" idx="12"/>
          </p:nvPr>
        </p:nvSpPr>
        <p:spPr/>
        <p:txBody>
          <a:bodyPr/>
          <a:lstStyle/>
          <a:p>
            <a:pPr>
              <a:defRPr/>
            </a:pPr>
            <a:fld id="{5E7F9A82-2A47-4BDF-A20B-1110817F3DCB}" type="slidenum">
              <a:rPr lang="da-DK" smtClean="0"/>
              <a:pPr>
                <a:defRPr/>
              </a:pPr>
              <a:t>8</a:t>
            </a:fld>
            <a:endParaRPr lang="da-DK" dirty="0"/>
          </a:p>
        </p:txBody>
      </p:sp>
    </p:spTree>
    <p:extLst>
      <p:ext uri="{BB962C8B-B14F-4D97-AF65-F5344CB8AC3E}">
        <p14:creationId xmlns:p14="http://schemas.microsoft.com/office/powerpoint/2010/main" val="4184118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200" dirty="0"/>
              <a:t>§ 4 Fastlæggelse af retningslinjer på arbejdspladsen</a:t>
            </a:r>
          </a:p>
        </p:txBody>
      </p:sp>
      <p:sp>
        <p:nvSpPr>
          <p:cNvPr id="3" name="Pladsholder til indhold 2"/>
          <p:cNvSpPr>
            <a:spLocks noGrp="1"/>
          </p:cNvSpPr>
          <p:nvPr>
            <p:ph idx="1"/>
          </p:nvPr>
        </p:nvSpPr>
        <p:spPr/>
        <p:txBody>
          <a:bodyPr/>
          <a:lstStyle/>
          <a:p>
            <a:pPr marL="0" indent="0">
              <a:buNone/>
            </a:pPr>
            <a:r>
              <a:rPr lang="da-DK" sz="2400" i="1" dirty="0"/>
              <a:t>Stk. 1 </a:t>
            </a:r>
            <a:endParaRPr lang="da-DK" sz="2400" dirty="0"/>
          </a:p>
          <a:p>
            <a:pPr marL="0" indent="0">
              <a:buNone/>
            </a:pPr>
            <a:r>
              <a:rPr lang="da-DK" sz="2400" dirty="0"/>
              <a:t>Såfremt det på den enkelte arbejdsplads-/institution besluttes, at der kan ske ansættelse af personer med nedsat arbejdsevne og ledige, er det hensigtsmæssigt, at ledelsen og medarbejderne drøfter retningslinjer for beskæftigelse af disse. Hensigten med denne drøftelse er at fremme en fælles forståelse og holdning til ansættelse af medarbejdere på særlige vilkår. Der henvises desuden til bekendtgørelse om en aktiv beskæftigelsesindsats §§ 78 og 81 om merbeskæftigelse m.v. og bemærkningerne til denne aftales § 21. </a:t>
            </a:r>
          </a:p>
          <a:p>
            <a:pPr marL="0" indent="0">
              <a:buNone/>
            </a:pPr>
            <a:r>
              <a:rPr lang="da-DK" sz="2400" b="1" dirty="0"/>
              <a:t>Bemærkning: </a:t>
            </a:r>
            <a:endParaRPr lang="da-DK" sz="2400" dirty="0"/>
          </a:p>
          <a:p>
            <a:pPr marL="0" indent="0">
              <a:buNone/>
            </a:pPr>
            <a:r>
              <a:rPr lang="da-DK" sz="2400" dirty="0"/>
              <a:t>I drøftelsen kan der tages udgangspunkt i de elementer, der er beskrevet i bilag 2.</a:t>
            </a:r>
          </a:p>
        </p:txBody>
      </p:sp>
      <p:sp>
        <p:nvSpPr>
          <p:cNvPr id="4" name="Pladsholder til slidenummer 3"/>
          <p:cNvSpPr>
            <a:spLocks noGrp="1"/>
          </p:cNvSpPr>
          <p:nvPr>
            <p:ph type="sldNum" sz="quarter" idx="12"/>
          </p:nvPr>
        </p:nvSpPr>
        <p:spPr/>
        <p:txBody>
          <a:bodyPr/>
          <a:lstStyle/>
          <a:p>
            <a:pPr>
              <a:defRPr/>
            </a:pPr>
            <a:fld id="{5E7F9A82-2A47-4BDF-A20B-1110817F3DCB}" type="slidenum">
              <a:rPr lang="da-DK" smtClean="0"/>
              <a:pPr>
                <a:defRPr/>
              </a:pPr>
              <a:t>9</a:t>
            </a:fld>
            <a:endParaRPr lang="da-DK" dirty="0"/>
          </a:p>
        </p:txBody>
      </p:sp>
    </p:spTree>
    <p:extLst>
      <p:ext uri="{BB962C8B-B14F-4D97-AF65-F5344CB8AC3E}">
        <p14:creationId xmlns:p14="http://schemas.microsoft.com/office/powerpoint/2010/main" val="430504762"/>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abelon powerpoint PAPA [Kompatibilitetstilstand]" id="{E5CE67D9-DA15-4F7B-A326-01F369B4275C}" vid="{468E69E7-5993-4062-8C38-62D525CA8AE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D0AC5C562C7FE4BAF8B60A94E0E82E0" ma:contentTypeVersion="1" ma:contentTypeDescription="Create a new document." ma:contentTypeScope="" ma:versionID="161b18625c82a0ebd45c99c3ba05bc85">
  <xsd:schema xmlns:xsd="http://www.w3.org/2001/XMLSchema" xmlns:xs="http://www.w3.org/2001/XMLSchema" xmlns:p="http://schemas.microsoft.com/office/2006/metadata/properties" targetNamespace="http://schemas.microsoft.com/office/2006/metadata/properties" ma:root="true" ma:fieldsID="3aee3dc95b78b4b94499faeb02ba9c9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F9DF72-03A1-49A4-945C-F3F9C540ED3F}">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36D2377-3058-4825-8FE0-B801B42281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27D8787-2D12-427D-B7CE-92E9BF72FA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Skabelon powerpoint PAPA</Template>
  <TotalTime>1644</TotalTime>
  <Words>3075</Words>
  <Application>Microsoft Office PowerPoint</Application>
  <PresentationFormat>Widescreen</PresentationFormat>
  <Paragraphs>219</Paragraphs>
  <Slides>20</Slides>
  <Notes>20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20</vt:i4>
      </vt:variant>
    </vt:vector>
  </HeadingPairs>
  <TitlesOfParts>
    <vt:vector size="24" baseType="lpstr">
      <vt:lpstr>Arial</vt:lpstr>
      <vt:lpstr>Calibri</vt:lpstr>
      <vt:lpstr>Calibri Light</vt:lpstr>
      <vt:lpstr>Office-tema</vt:lpstr>
      <vt:lpstr>PowerPoint-præsentation</vt:lpstr>
      <vt:lpstr>Oplæggets indhold</vt:lpstr>
      <vt:lpstr>Det inkluderende arbejdsmarked  er et fælles ansvar</vt:lpstr>
      <vt:lpstr>Er din viden opdateret ift. at skabe GODE forløb  for ledige og personer med nedsat arbejdsevne i orden?</vt:lpstr>
      <vt:lpstr>Baggrunden for Perspektiv for alle på arbejdspladsen</vt:lpstr>
      <vt:lpstr>SFI-undersøgelsen ”Rummelighed i Praksis- Forudsætninger for gode inklusionsforløb på kommunale arbejdspladser”</vt:lpstr>
      <vt:lpstr>Implementering på arbejdspladsen</vt:lpstr>
      <vt:lpstr>Hvad kan du som medlem af LokalMED?</vt:lpstr>
      <vt:lpstr>§ 4 Fastlæggelse af retningslinjer på arbejdspladsen</vt:lpstr>
      <vt:lpstr>Retningslinjer på den enkelte arbejdsplads/institution </vt:lpstr>
      <vt:lpstr>Målgrupper for forløb</vt:lpstr>
      <vt:lpstr>Hvad kan du gøre i forhold til HovedMED?</vt:lpstr>
      <vt:lpstr>Vedrørende digitalisering af blanket-underskrift</vt:lpstr>
      <vt:lpstr>Arbejdspladser der IKKE har fastlagt retningslinjer – hvad er din rolle?</vt:lpstr>
      <vt:lpstr>Arbejdspladser der HAR fastlagt retningslinjer</vt:lpstr>
      <vt:lpstr>Før mødet i LokalMED</vt:lpstr>
      <vt:lpstr>Under mødet i LokalMED</vt:lpstr>
      <vt:lpstr>Efter mødet i LokalMED</vt:lpstr>
      <vt:lpstr>Find materialerne</vt:lpstr>
      <vt:lpstr>For de inkluderede giver forløbene mening, når de fx kan bruge deres  styrker og talenter, kan bidrage til opgavevaretagelsen og kan deltage i et fællesskab.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Jette Balle</dc:creator>
  <cp:lastModifiedBy>Annette Zester</cp:lastModifiedBy>
  <cp:revision>129</cp:revision>
  <cp:lastPrinted>2017-11-15T08:53:08Z</cp:lastPrinted>
  <dcterms:created xsi:type="dcterms:W3CDTF">2017-08-04T08:18:51Z</dcterms:created>
  <dcterms:modified xsi:type="dcterms:W3CDTF">2018-09-17T13:17:48Z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L_sAMAccountName">
    <vt:lpwstr>kto-annettez</vt:lpwstr>
  </property>
  <property fmtid="{D5CDD505-2E9C-101B-9397-08002B2CF9AE}" pid="3" name="DL_AuthorInitials">
    <vt:lpwstr>kto-annettez</vt:lpwstr>
  </property>
  <property fmtid="{D5CDD505-2E9C-101B-9397-08002B2CF9AE}" pid="4" name="fInit">
    <vt:lpwstr>kto-annettez</vt:lpwstr>
  </property>
  <property fmtid="{D5CDD505-2E9C-101B-9397-08002B2CF9AE}" pid="5" name="fNavn">
    <vt:lpwstr>Annette Zester</vt:lpwstr>
  </property>
  <property fmtid="{D5CDD505-2E9C-101B-9397-08002B2CF9AE}" pid="6" name="fEpost">
    <vt:lpwstr>az@forhandlingsfaellesskabet.dk</vt:lpwstr>
  </property>
  <property fmtid="{D5CDD505-2E9C-101B-9397-08002B2CF9AE}" pid="7" name="fLogo">
    <vt:lpwstr>http://www.exformatics.com/images/logo_new.jpg</vt:lpwstr>
  </property>
  <property fmtid="{D5CDD505-2E9C-101B-9397-08002B2CF9AE}" pid="8" name="ContentTypeId">
    <vt:lpwstr>0x010100DD0AC5C562C7FE4BAF8B60A94E0E82E0</vt:lpwstr>
  </property>
  <property fmtid="{D5CDD505-2E9C-101B-9397-08002B2CF9AE}" pid="9" name="EXDocumentID">
    <vt:lpwstr>000131142</vt:lpwstr>
  </property>
  <property fmtid="{D5CDD505-2E9C-101B-9397-08002B2CF9AE}" pid="10" name="EXCoreDocType">
    <vt:lpwstr>Type1A</vt:lpwstr>
  </property>
  <property fmtid="{D5CDD505-2E9C-101B-9397-08002B2CF9AE}" pid="11" name="EXHash">
    <vt:lpwstr>334977A5C36AE4C6D47A7E9CDE323B110B2FEDD52998270E4E8717BBBAD1AFAE47692558BFB3475B554FD57EA821DD2F9C2645704727B2ECCB14FC7AB52</vt:lpwstr>
  </property>
  <property fmtid="{D5CDD505-2E9C-101B-9397-08002B2CF9AE}" pid="12" name="EXTimestamp">
    <vt:lpwstr>11-09-2018 08:45:11</vt:lpwstr>
  </property>
  <property fmtid="{D5CDD505-2E9C-101B-9397-08002B2CF9AE}" pid="13" name="dDocNo">
    <vt:lpwstr>17-0186.164.</vt:lpwstr>
  </property>
  <property fmtid="{D5CDD505-2E9C-101B-9397-08002B2CF9AE}" pid="14" name="EntityNameForeign">
    <vt:lpwstr>DL_Activities</vt:lpwstr>
  </property>
  <property fmtid="{D5CDD505-2E9C-101B-9397-08002B2CF9AE}" pid="15" name="EntityId">
    <vt:lpwstr>5963</vt:lpwstr>
  </property>
  <property fmtid="{D5CDD505-2E9C-101B-9397-08002B2CF9AE}" pid="16" name="DocumentName">
    <vt:lpwstr>http://spas.montes.dk/Activities/17Docs/17-0186/17-0186.14.Plancher til HovedMED.pptx</vt:lpwstr>
  </property>
</Properties>
</file>