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25"/>
  </p:notesMasterIdLst>
  <p:sldIdLst>
    <p:sldId id="256" r:id="rId5"/>
    <p:sldId id="289" r:id="rId6"/>
    <p:sldId id="288" r:id="rId7"/>
    <p:sldId id="276" r:id="rId8"/>
    <p:sldId id="257" r:id="rId9"/>
    <p:sldId id="258" r:id="rId10"/>
    <p:sldId id="262" r:id="rId11"/>
    <p:sldId id="277" r:id="rId12"/>
    <p:sldId id="278" r:id="rId13"/>
    <p:sldId id="279" r:id="rId14"/>
    <p:sldId id="280" r:id="rId15"/>
    <p:sldId id="281" r:id="rId16"/>
    <p:sldId id="265" r:id="rId17"/>
    <p:sldId id="282" r:id="rId18"/>
    <p:sldId id="283" r:id="rId19"/>
    <p:sldId id="267" r:id="rId20"/>
    <p:sldId id="268" r:id="rId21"/>
    <p:sldId id="269" r:id="rId22"/>
    <p:sldId id="273" r:id="rId23"/>
    <p:sldId id="286" r:id="rId24"/>
  </p:sldIdLst>
  <p:sldSz cx="12192000" cy="6858000"/>
  <p:notesSz cx="6797675" cy="9926638"/>
  <p:defaultTextStyle>
    <a:defPPr>
      <a:defRPr lang="da-DK"/>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13B"/>
    <a:srgbClr val="FFEF00"/>
    <a:srgbClr val="FFF100"/>
    <a:srgbClr val="FFFF00"/>
    <a:srgbClr val="ECEC14"/>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notesView">
  <p:normalViewPr horzBarState="maximized">
    <p:restoredLeft sz="18025" autoAdjust="0"/>
    <p:restoredTop sz="94660"/>
  </p:normalViewPr>
  <p:slideViewPr>
    <p:cSldViewPr snapToGrid="0">
      <p:cViewPr varScale="1">
        <p:scale>
          <a:sx n="119" d="100"/>
          <a:sy n="119" d="100"/>
        </p:scale>
        <p:origin x="96" y="360"/>
      </p:cViewPr>
      <p:guideLst>
        <p:guide orient="horz" pos="2160"/>
        <p:guide pos="3840"/>
      </p:guideLst>
    </p:cSldViewPr>
  </p:slideViewPr>
  <p:notesTextViewPr>
    <p:cViewPr>
      <p:scale>
        <a:sx n="1" d="1"/>
        <a:sy n="1" d="1"/>
      </p:scale>
      <p:origin x="0" y="0"/>
    </p:cViewPr>
  </p:notesTextViewPr>
  <p:notesViewPr>
    <p:cSldViewPr snapToGrid="0">
      <p:cViewPr varScale="1">
        <p:scale>
          <a:sx n="92" d="100"/>
          <a:sy n="92" d="100"/>
        </p:scale>
        <p:origin x="3750" y="6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45659" cy="498056"/>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da-DK"/>
          </a:p>
        </p:txBody>
      </p:sp>
      <p:sp>
        <p:nvSpPr>
          <p:cNvPr id="3" name="Pladsholder til dato 2"/>
          <p:cNvSpPr>
            <a:spLocks noGrp="1"/>
          </p:cNvSpPr>
          <p:nvPr>
            <p:ph type="dt" idx="1"/>
          </p:nvPr>
        </p:nvSpPr>
        <p:spPr>
          <a:xfrm>
            <a:off x="3850443" y="0"/>
            <a:ext cx="2945659" cy="498056"/>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A0781095-25FA-49DC-88D8-B041ED7D2209}" type="datetimeFigureOut">
              <a:rPr lang="da-DK"/>
              <a:pPr>
                <a:defRPr/>
              </a:pPr>
              <a:t>11-09-2018</a:t>
            </a:fld>
            <a:endParaRPr lang="da-DK"/>
          </a:p>
        </p:txBody>
      </p:sp>
      <p:sp>
        <p:nvSpPr>
          <p:cNvPr id="4" name="Pladsholder til slidebillede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pPr lvl="0"/>
            <a:endParaRPr lang="da-DK" noProof="0"/>
          </a:p>
        </p:txBody>
      </p:sp>
      <p:sp>
        <p:nvSpPr>
          <p:cNvPr id="5" name="Pladsholder til not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da-DK" noProof="0"/>
              <a:t>Rediger typografien i masterens</a:t>
            </a:r>
          </a:p>
          <a:p>
            <a:pPr lvl="1"/>
            <a:r>
              <a:rPr lang="da-DK" noProof="0"/>
              <a:t>Andet niveau</a:t>
            </a:r>
          </a:p>
          <a:p>
            <a:pPr lvl="2"/>
            <a:r>
              <a:rPr lang="da-DK" noProof="0"/>
              <a:t>Tredje niveau</a:t>
            </a:r>
          </a:p>
          <a:p>
            <a:pPr lvl="3"/>
            <a:r>
              <a:rPr lang="da-DK" noProof="0"/>
              <a:t>Fjerde niveau</a:t>
            </a:r>
          </a:p>
          <a:p>
            <a:pPr lvl="4"/>
            <a:r>
              <a:rPr lang="da-DK" noProof="0"/>
              <a:t>Femte niveau</a:t>
            </a:r>
          </a:p>
        </p:txBody>
      </p:sp>
      <p:sp>
        <p:nvSpPr>
          <p:cNvPr id="6" name="Pladsholder til sidefod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da-DK"/>
          </a:p>
        </p:txBody>
      </p:sp>
      <p:sp>
        <p:nvSpPr>
          <p:cNvPr id="7" name="Pladsholder til slidenumm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BEA711D0-98A9-48B0-B8C6-6B521929FA07}" type="slidenum">
              <a:rPr lang="da-DK"/>
              <a:pPr>
                <a:defRPr/>
              </a:pPr>
              <a:t>‹nr.›</a:t>
            </a:fld>
            <a:endParaRPr lang="da-DK"/>
          </a:p>
        </p:txBody>
      </p:sp>
    </p:spTree>
    <p:extLst>
      <p:ext uri="{BB962C8B-B14F-4D97-AF65-F5344CB8AC3E}">
        <p14:creationId xmlns:p14="http://schemas.microsoft.com/office/powerpoint/2010/main" val="328723906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noter 2"/>
          <p:cNvSpPr>
            <a:spLocks noGrp="1"/>
          </p:cNvSpPr>
          <p:nvPr>
            <p:ph type="body" idx="1"/>
          </p:nvPr>
        </p:nvSpPr>
        <p:spPr/>
        <p:txBody>
          <a:bodyPr/>
          <a:lstStyle/>
          <a:p>
            <a:r>
              <a:rPr lang="da-DK" dirty="0"/>
              <a:t>Plancher til brug for oplæg </a:t>
            </a:r>
            <a:r>
              <a:rPr lang="da-DK"/>
              <a:t>for organisationernes medlemmer </a:t>
            </a:r>
            <a:r>
              <a:rPr lang="da-DK" dirty="0"/>
              <a:t>af </a:t>
            </a:r>
            <a:r>
              <a:rPr lang="da-DK" dirty="0" err="1"/>
              <a:t>HovedMED</a:t>
            </a:r>
            <a:endParaRPr lang="da-DK" dirty="0"/>
          </a:p>
        </p:txBody>
      </p:sp>
      <p:sp>
        <p:nvSpPr>
          <p:cNvPr id="4" name="Pladsholder til slidenummer 3"/>
          <p:cNvSpPr>
            <a:spLocks noGrp="1"/>
          </p:cNvSpPr>
          <p:nvPr>
            <p:ph type="sldNum" sz="quarter" idx="10"/>
          </p:nvPr>
        </p:nvSpPr>
        <p:spPr/>
        <p:txBody>
          <a:bodyPr/>
          <a:lstStyle/>
          <a:p>
            <a:pPr>
              <a:defRPr/>
            </a:pPr>
            <a:fld id="{BEA711D0-98A9-48B0-B8C6-6B521929FA07}" type="slidenum">
              <a:rPr lang="da-DK" smtClean="0"/>
              <a:pPr>
                <a:defRPr/>
              </a:pPr>
              <a:t>1</a:t>
            </a:fld>
            <a:endParaRPr lang="da-DK"/>
          </a:p>
        </p:txBody>
      </p:sp>
      <p:pic>
        <p:nvPicPr>
          <p:cNvPr id="8" name="Billede 7">
            <a:extLst>
              <a:ext uri="{FF2B5EF4-FFF2-40B4-BE49-F238E27FC236}">
                <a16:creationId xmlns:a16="http://schemas.microsoft.com/office/drawing/2014/main" id="{C52F7905-CCAD-4A93-A350-4B93DB4F009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6119" y="1501267"/>
            <a:ext cx="4629278" cy="1506665"/>
          </a:xfrm>
          <a:prstGeom prst="rect">
            <a:avLst/>
          </a:prstGeom>
        </p:spPr>
      </p:pic>
      <p:sp>
        <p:nvSpPr>
          <p:cNvPr id="2" name="Tekstfelt 1">
            <a:extLst>
              <a:ext uri="{FF2B5EF4-FFF2-40B4-BE49-F238E27FC236}">
                <a16:creationId xmlns:a16="http://schemas.microsoft.com/office/drawing/2014/main" id="{690721D2-1E5A-4D38-9391-F30F3C65063F}"/>
              </a:ext>
            </a:extLst>
          </p:cNvPr>
          <p:cNvSpPr txBox="1"/>
          <p:nvPr/>
        </p:nvSpPr>
        <p:spPr>
          <a:xfrm>
            <a:off x="3037490" y="3384331"/>
            <a:ext cx="2062359" cy="1077218"/>
          </a:xfrm>
          <a:prstGeom prst="rect">
            <a:avLst/>
          </a:prstGeom>
          <a:noFill/>
        </p:spPr>
        <p:txBody>
          <a:bodyPr wrap="none" rtlCol="0">
            <a:spAutoFit/>
          </a:bodyPr>
          <a:lstStyle/>
          <a:p>
            <a:pPr algn="ctr"/>
            <a:r>
              <a:rPr lang="da-DK" sz="3200" dirty="0" err="1"/>
              <a:t>HovedMED</a:t>
            </a:r>
            <a:endParaRPr lang="da-DK" sz="3200" dirty="0"/>
          </a:p>
          <a:p>
            <a:pPr algn="ctr"/>
            <a:r>
              <a:rPr lang="da-DK" sz="3200" dirty="0"/>
              <a:t>plancher</a:t>
            </a:r>
          </a:p>
        </p:txBody>
      </p:sp>
    </p:spTree>
    <p:extLst>
      <p:ext uri="{BB962C8B-B14F-4D97-AF65-F5344CB8AC3E}">
        <p14:creationId xmlns:p14="http://schemas.microsoft.com/office/powerpoint/2010/main" val="14680172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10"/>
          </p:nvPr>
        </p:nvSpPr>
        <p:spPr/>
        <p:txBody>
          <a:bodyPr/>
          <a:lstStyle/>
          <a:p>
            <a:pPr>
              <a:defRPr/>
            </a:pPr>
            <a:fld id="{BEA711D0-98A9-48B0-B8C6-6B521929FA07}" type="slidenum">
              <a:rPr lang="da-DK" smtClean="0"/>
              <a:pPr>
                <a:defRPr/>
              </a:pPr>
              <a:t>10</a:t>
            </a:fld>
            <a:endParaRPr lang="da-DK"/>
          </a:p>
        </p:txBody>
      </p:sp>
    </p:spTree>
    <p:extLst>
      <p:ext uri="{BB962C8B-B14F-4D97-AF65-F5344CB8AC3E}">
        <p14:creationId xmlns:p14="http://schemas.microsoft.com/office/powerpoint/2010/main" val="13205733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10"/>
          </p:nvPr>
        </p:nvSpPr>
        <p:spPr/>
        <p:txBody>
          <a:bodyPr/>
          <a:lstStyle/>
          <a:p>
            <a:pPr>
              <a:defRPr/>
            </a:pPr>
            <a:fld id="{BEA711D0-98A9-48B0-B8C6-6B521929FA07}" type="slidenum">
              <a:rPr lang="da-DK" smtClean="0"/>
              <a:pPr>
                <a:defRPr/>
              </a:pPr>
              <a:t>11</a:t>
            </a:fld>
            <a:endParaRPr lang="da-DK"/>
          </a:p>
        </p:txBody>
      </p:sp>
    </p:spTree>
    <p:extLst>
      <p:ext uri="{BB962C8B-B14F-4D97-AF65-F5344CB8AC3E}">
        <p14:creationId xmlns:p14="http://schemas.microsoft.com/office/powerpoint/2010/main" val="17543115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Overblik over hvad der gælder for hvilke målgrupper kan fås i parternes vejledning om ansættelser på særlige vilkår (se link bagest i planchesæt).</a:t>
            </a:r>
          </a:p>
        </p:txBody>
      </p:sp>
      <p:sp>
        <p:nvSpPr>
          <p:cNvPr id="4" name="Pladsholder til slidenummer 3"/>
          <p:cNvSpPr>
            <a:spLocks noGrp="1"/>
          </p:cNvSpPr>
          <p:nvPr>
            <p:ph type="sldNum" sz="quarter" idx="10"/>
          </p:nvPr>
        </p:nvSpPr>
        <p:spPr/>
        <p:txBody>
          <a:bodyPr/>
          <a:lstStyle/>
          <a:p>
            <a:pPr>
              <a:defRPr/>
            </a:pPr>
            <a:fld id="{BEA711D0-98A9-48B0-B8C6-6B521929FA07}" type="slidenum">
              <a:rPr lang="da-DK" smtClean="0"/>
              <a:pPr>
                <a:defRPr/>
              </a:pPr>
              <a:t>12</a:t>
            </a:fld>
            <a:endParaRPr lang="da-DK"/>
          </a:p>
        </p:txBody>
      </p:sp>
    </p:spTree>
    <p:extLst>
      <p:ext uri="{BB962C8B-B14F-4D97-AF65-F5344CB8AC3E}">
        <p14:creationId xmlns:p14="http://schemas.microsoft.com/office/powerpoint/2010/main" val="9298730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a:xfrm>
            <a:off x="679768" y="4777194"/>
            <a:ext cx="5428932" cy="4227106"/>
          </a:xfrm>
        </p:spPr>
        <p:txBody>
          <a:bodyPr/>
          <a:lstStyle/>
          <a:p>
            <a:r>
              <a:rPr lang="da-DK" b="1" dirty="0"/>
              <a:t>Retningslinjer</a:t>
            </a:r>
            <a:r>
              <a:rPr lang="da-DK" dirty="0"/>
              <a:t>: I rammeaftalen om det sociale kapitel er det i § 3 fastsat, at der skal ske en generel og overordnet drøftelse i </a:t>
            </a:r>
            <a:r>
              <a:rPr lang="da-DK" dirty="0" err="1"/>
              <a:t>HovedMED</a:t>
            </a:r>
            <a:r>
              <a:rPr lang="da-DK" dirty="0"/>
              <a:t> med henblik på bl.a. at fastlægge retningslinjer for beskæftigelse af personer med nedsat arbejdsevne og ledige.</a:t>
            </a:r>
          </a:p>
          <a:p>
            <a:r>
              <a:rPr lang="da-DK" b="1" dirty="0"/>
              <a:t>Blanketter til jobcenteret</a:t>
            </a:r>
            <a:r>
              <a:rPr lang="da-DK" dirty="0"/>
              <a:t>: Der henvises her til de blanketter (KL’s licensblanketordning), som jobcentrene anvender i forbindelse med tilbud efter lov om en aktiv beskæftigelsesindsats. Disse blanketter bruges, når TR for den pågældende organisation høres mv. om forløbene. Jf. parternes fælles forståelsespapir af 12. februar 2016 skal forhandlingen med tillidsrepræsentanten vedr. løntilskud efter rammeaftalens § 21 eller drøftelse om etablering af virksomhedspraktik i mere end 13 uger efter rammeaftalens § 27, ske i sammenhæng med underskrivelse af blanketten. Parternes er enige om, at det er TR for det pågældende overenskomstområde, der underskriver blanketterne (Link til forståelsespapiret bagest i planchesættet).</a:t>
            </a:r>
          </a:p>
          <a:p>
            <a:r>
              <a:rPr lang="da-DK" dirty="0"/>
              <a:t>Udvekslingen af fysiske blanketter er pr. 1. januar 2018 erstattet af en digital proces. Der skal derfor tages stilling til, hvordan underskrivelsen af blanketterne fremover håndteres så, at dialogen/forhandlingen/drøftelsen mellem leder og TR fortsat sker inden/i samme proces som underskrivelsen.</a:t>
            </a:r>
          </a:p>
          <a:p>
            <a:r>
              <a:rPr lang="da-DK" b="1" dirty="0"/>
              <a:t>Aftale</a:t>
            </a:r>
            <a:r>
              <a:rPr lang="da-DK" dirty="0"/>
              <a:t>: I nogen kommuner er der indgået aftale mellem kommunen og de lokale faglige organisationer om hvilke arbejdspladser i kommunen, der kan modtage medarbejdere på særlige vilkår og hvor mange de kan modtage. Det er der fx i Silkeborg Kommune, hvor aftalen revurderes hvert år. Læs mere i artiklen ”TR har en nøglerolle i gode inklusionsforløb” (Link bagerst i planchesættet). </a:t>
            </a:r>
          </a:p>
          <a:p>
            <a:endParaRPr lang="da-DK" dirty="0"/>
          </a:p>
        </p:txBody>
      </p:sp>
      <p:sp>
        <p:nvSpPr>
          <p:cNvPr id="4" name="Pladsholder til slidenummer 3"/>
          <p:cNvSpPr>
            <a:spLocks noGrp="1"/>
          </p:cNvSpPr>
          <p:nvPr>
            <p:ph type="sldNum" sz="quarter" idx="10"/>
          </p:nvPr>
        </p:nvSpPr>
        <p:spPr/>
        <p:txBody>
          <a:bodyPr/>
          <a:lstStyle/>
          <a:p>
            <a:pPr>
              <a:defRPr/>
            </a:pPr>
            <a:fld id="{BEA711D0-98A9-48B0-B8C6-6B521929FA07}" type="slidenum">
              <a:rPr lang="da-DK" smtClean="0"/>
              <a:pPr>
                <a:defRPr/>
              </a:pPr>
              <a:t>13</a:t>
            </a:fld>
            <a:endParaRPr lang="da-DK"/>
          </a:p>
        </p:txBody>
      </p:sp>
    </p:spTree>
    <p:extLst>
      <p:ext uri="{BB962C8B-B14F-4D97-AF65-F5344CB8AC3E}">
        <p14:creationId xmlns:p14="http://schemas.microsoft.com/office/powerpoint/2010/main" val="22313212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a:xfrm>
            <a:off x="679768" y="4777194"/>
            <a:ext cx="5438140" cy="4125506"/>
          </a:xfrm>
        </p:spPr>
        <p:txBody>
          <a:bodyPr/>
          <a:lstStyle/>
          <a:p>
            <a:endParaRPr lang="da-DK" dirty="0"/>
          </a:p>
        </p:txBody>
      </p:sp>
      <p:sp>
        <p:nvSpPr>
          <p:cNvPr id="4" name="Pladsholder til slidenummer 3"/>
          <p:cNvSpPr>
            <a:spLocks noGrp="1"/>
          </p:cNvSpPr>
          <p:nvPr>
            <p:ph type="sldNum" sz="quarter" idx="10"/>
          </p:nvPr>
        </p:nvSpPr>
        <p:spPr/>
        <p:txBody>
          <a:bodyPr/>
          <a:lstStyle/>
          <a:p>
            <a:pPr>
              <a:defRPr/>
            </a:pPr>
            <a:fld id="{BEA711D0-98A9-48B0-B8C6-6B521929FA07}" type="slidenum">
              <a:rPr lang="da-DK" smtClean="0"/>
              <a:pPr>
                <a:defRPr/>
              </a:pPr>
              <a:t>14</a:t>
            </a:fld>
            <a:endParaRPr lang="da-DK"/>
          </a:p>
        </p:txBody>
      </p:sp>
    </p:spTree>
    <p:extLst>
      <p:ext uri="{BB962C8B-B14F-4D97-AF65-F5344CB8AC3E}">
        <p14:creationId xmlns:p14="http://schemas.microsoft.com/office/powerpoint/2010/main" val="21102080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Forståelsespapiret gælder i forhold til alle tilbud under lov om aktiv beskæftigelses-indsats, hvor jobcentret indhenter skriftlige tilkendegivelser (blanketter), hvori det af lovgivningen fremgår, at en medarbejderrepræsentant skal medunderskrive (løntilskudsjob og virksomhedspraktik, herunder nytteindsats). </a:t>
            </a:r>
          </a:p>
          <a:p>
            <a:r>
              <a:rPr lang="da-DK" dirty="0"/>
              <a:t>Med forståelsespapiret er det tydeliggjort, at det er TR og i sidste instans en medarbejder indenfor overenskomstområdet på den pågældende arbejdsplads, der skal underskrive blanketten til jobcenteret. </a:t>
            </a:r>
          </a:p>
          <a:p>
            <a:r>
              <a:rPr lang="da-DK" dirty="0"/>
              <a:t>Det er desuden præciseret, at TR i alle tilfælde skal underskrive blanketten, idet det samtidigt er tydeliggjort, at hvis TR ikke er enig med arbejdsgiver, så skal det anføres i blanketten. </a:t>
            </a:r>
          </a:p>
          <a:p>
            <a:r>
              <a:rPr lang="da-DK" dirty="0"/>
              <a:t>Med forståelsespapiret sikres sammenhæng mellem bl.a. proceduren i § 21 og § 27 i rammeaftalen og så den efterfølgende proces med underskrivelse af blanketten. </a:t>
            </a:r>
          </a:p>
          <a:p>
            <a:r>
              <a:rPr lang="da-DK" b="1" dirty="0"/>
              <a:t>Digitalisering:</a:t>
            </a:r>
            <a:r>
              <a:rPr lang="da-DK" dirty="0"/>
              <a:t> Pr. 1. januar 2018 skal alle kommuner være på plads ift. at de fysiske blanketter erstattes af digital ansøgning og godkendelse på VITAS. Tidligere udfyldte og underskrev leder og TR manuelt blanketterne i forbindelse med forhandling om løntilskud (§21) eller drøftelse af virksomhedspraktik (§27) mellem leder og TR på arbejdspladsen. Fremover udfyldes blanketten automatisk med oplysninger om virksomheden, der kan trækkes fra eksterne registre. VITAS understøtter flere måder, hvorpå </a:t>
            </a:r>
            <a:r>
              <a:rPr lang="da-DK" dirty="0" err="1"/>
              <a:t>TRs</a:t>
            </a:r>
            <a:r>
              <a:rPr lang="da-DK" dirty="0"/>
              <a:t> underskrift tilknyttes ansøgningen. Det er vigtigt, at </a:t>
            </a:r>
            <a:r>
              <a:rPr lang="da-DK" dirty="0" err="1"/>
              <a:t>HovedMED</a:t>
            </a:r>
            <a:r>
              <a:rPr lang="da-DK" dirty="0"/>
              <a:t> aftaler en procedure, der understøtter det der er aftalt i forståelsespapiret.</a:t>
            </a:r>
          </a:p>
        </p:txBody>
      </p:sp>
      <p:sp>
        <p:nvSpPr>
          <p:cNvPr id="4" name="Pladsholder til slidenummer 3"/>
          <p:cNvSpPr>
            <a:spLocks noGrp="1"/>
          </p:cNvSpPr>
          <p:nvPr>
            <p:ph type="sldNum" sz="quarter" idx="10"/>
          </p:nvPr>
        </p:nvSpPr>
        <p:spPr/>
        <p:txBody>
          <a:bodyPr/>
          <a:lstStyle/>
          <a:p>
            <a:pPr>
              <a:defRPr/>
            </a:pPr>
            <a:fld id="{BEA711D0-98A9-48B0-B8C6-6B521929FA07}" type="slidenum">
              <a:rPr lang="da-DK" smtClean="0"/>
              <a:pPr>
                <a:defRPr/>
              </a:pPr>
              <a:t>15</a:t>
            </a:fld>
            <a:endParaRPr lang="da-DK"/>
          </a:p>
        </p:txBody>
      </p:sp>
    </p:spTree>
    <p:extLst>
      <p:ext uri="{BB962C8B-B14F-4D97-AF65-F5344CB8AC3E}">
        <p14:creationId xmlns:p14="http://schemas.microsoft.com/office/powerpoint/2010/main" val="10555289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pPr>
              <a:defRPr/>
            </a:pPr>
            <a:fld id="{BEA711D0-98A9-48B0-B8C6-6B521929FA07}" type="slidenum">
              <a:rPr lang="da-DK" smtClean="0"/>
              <a:pPr>
                <a:defRPr/>
              </a:pPr>
              <a:t>16</a:t>
            </a:fld>
            <a:endParaRPr lang="da-DK"/>
          </a:p>
        </p:txBody>
      </p:sp>
    </p:spTree>
    <p:extLst>
      <p:ext uri="{BB962C8B-B14F-4D97-AF65-F5344CB8AC3E}">
        <p14:creationId xmlns:p14="http://schemas.microsoft.com/office/powerpoint/2010/main" val="25738345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10"/>
          </p:nvPr>
        </p:nvSpPr>
        <p:spPr/>
        <p:txBody>
          <a:bodyPr/>
          <a:lstStyle/>
          <a:p>
            <a:pPr>
              <a:defRPr/>
            </a:pPr>
            <a:fld id="{BEA711D0-98A9-48B0-B8C6-6B521929FA07}" type="slidenum">
              <a:rPr lang="da-DK" smtClean="0"/>
              <a:pPr>
                <a:defRPr/>
              </a:pPr>
              <a:t>17</a:t>
            </a:fld>
            <a:endParaRPr lang="da-DK"/>
          </a:p>
        </p:txBody>
      </p:sp>
    </p:spTree>
    <p:extLst>
      <p:ext uri="{BB962C8B-B14F-4D97-AF65-F5344CB8AC3E}">
        <p14:creationId xmlns:p14="http://schemas.microsoft.com/office/powerpoint/2010/main" val="9990306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10"/>
          </p:nvPr>
        </p:nvSpPr>
        <p:spPr/>
        <p:txBody>
          <a:bodyPr/>
          <a:lstStyle/>
          <a:p>
            <a:pPr>
              <a:defRPr/>
            </a:pPr>
            <a:fld id="{BEA711D0-98A9-48B0-B8C6-6B521929FA07}" type="slidenum">
              <a:rPr lang="da-DK" smtClean="0"/>
              <a:pPr>
                <a:defRPr/>
              </a:pPr>
              <a:t>18</a:t>
            </a:fld>
            <a:endParaRPr lang="da-DK"/>
          </a:p>
        </p:txBody>
      </p:sp>
    </p:spTree>
    <p:extLst>
      <p:ext uri="{BB962C8B-B14F-4D97-AF65-F5344CB8AC3E}">
        <p14:creationId xmlns:p14="http://schemas.microsoft.com/office/powerpoint/2010/main" val="43190496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10"/>
          </p:nvPr>
        </p:nvSpPr>
        <p:spPr/>
        <p:txBody>
          <a:bodyPr/>
          <a:lstStyle/>
          <a:p>
            <a:pPr>
              <a:defRPr/>
            </a:pPr>
            <a:fld id="{BEA711D0-98A9-48B0-B8C6-6B521929FA07}" type="slidenum">
              <a:rPr lang="da-DK" smtClean="0"/>
              <a:pPr>
                <a:defRPr/>
              </a:pPr>
              <a:t>19</a:t>
            </a:fld>
            <a:endParaRPr lang="da-DK"/>
          </a:p>
        </p:txBody>
      </p:sp>
    </p:spTree>
    <p:extLst>
      <p:ext uri="{BB962C8B-B14F-4D97-AF65-F5344CB8AC3E}">
        <p14:creationId xmlns:p14="http://schemas.microsoft.com/office/powerpoint/2010/main" val="9628035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10"/>
          </p:nvPr>
        </p:nvSpPr>
        <p:spPr/>
        <p:txBody>
          <a:bodyPr/>
          <a:lstStyle/>
          <a:p>
            <a:pPr>
              <a:defRPr/>
            </a:pPr>
            <a:fld id="{BEA711D0-98A9-48B0-B8C6-6B521929FA07}" type="slidenum">
              <a:rPr lang="da-DK" smtClean="0"/>
              <a:pPr>
                <a:defRPr/>
              </a:pPr>
              <a:t>2</a:t>
            </a:fld>
            <a:endParaRPr lang="da-DK"/>
          </a:p>
        </p:txBody>
      </p:sp>
    </p:spTree>
    <p:extLst>
      <p:ext uri="{BB962C8B-B14F-4D97-AF65-F5344CB8AC3E}">
        <p14:creationId xmlns:p14="http://schemas.microsoft.com/office/powerpoint/2010/main" val="344247235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10"/>
          </p:nvPr>
        </p:nvSpPr>
        <p:spPr/>
        <p:txBody>
          <a:bodyPr/>
          <a:lstStyle/>
          <a:p>
            <a:pPr>
              <a:defRPr/>
            </a:pPr>
            <a:fld id="{BEA711D0-98A9-48B0-B8C6-6B521929FA07}" type="slidenum">
              <a:rPr lang="da-DK" smtClean="0"/>
              <a:pPr>
                <a:defRPr/>
              </a:pPr>
              <a:t>20</a:t>
            </a:fld>
            <a:endParaRPr lang="da-DK"/>
          </a:p>
        </p:txBody>
      </p:sp>
    </p:spTree>
    <p:extLst>
      <p:ext uri="{BB962C8B-B14F-4D97-AF65-F5344CB8AC3E}">
        <p14:creationId xmlns:p14="http://schemas.microsoft.com/office/powerpoint/2010/main" val="25477147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De centrale parter udsendte brev til formand og næstformand i </a:t>
            </a:r>
            <a:r>
              <a:rPr lang="da-DK" dirty="0" err="1"/>
              <a:t>HovedMED</a:t>
            </a:r>
            <a:r>
              <a:rPr lang="da-DK" dirty="0"/>
              <a:t> i marts 2017, se link bagest i planchesættet.</a:t>
            </a:r>
          </a:p>
          <a:p>
            <a:r>
              <a:rPr lang="da-DK" dirty="0"/>
              <a:t> </a:t>
            </a:r>
            <a:r>
              <a:rPr lang="da-DK" b="1" dirty="0"/>
              <a:t>De </a:t>
            </a:r>
            <a:r>
              <a:rPr lang="da-DK" b="1"/>
              <a:t>centrale parters </a:t>
            </a:r>
            <a:r>
              <a:rPr lang="da-DK" b="1" dirty="0"/>
              <a:t>gode råd om arbejdet med det inkluderende arbejdsmarked er bl.a.</a:t>
            </a:r>
            <a:endParaRPr lang="da-DK" dirty="0"/>
          </a:p>
          <a:p>
            <a:r>
              <a:rPr lang="da-DK" dirty="0"/>
              <a:t>- Samarbejde på alle niveauer er af stor betydning, herunder opmærksomhed på arbejdspladsernes forskellige vilkår og rammer. Samarbejdet i MED og med de lokale faglige organisationer bidrager til den overordnede ramme.</a:t>
            </a:r>
          </a:p>
          <a:p>
            <a:r>
              <a:rPr lang="da-DK" dirty="0"/>
              <a:t>- Desuden er et tæt samarbejde mellem HR, jobcenter og fællestillids- og tillidsrepræsentanter vigtigt, fordi det skaber tryghed og legitimitet ude på arbejdspladserne om, at alt er, som det skal være. </a:t>
            </a:r>
          </a:p>
          <a:p>
            <a:r>
              <a:rPr lang="da-DK" dirty="0"/>
              <a:t>- Lederen på arbejdspladsen tager ansvar for de konkrete forløb, bl.a. ved at samarbejde med HR-afdelingen og Jobcentre om at sikre et godt jobmatch, ved at inddrage TR og medarbejdere, og ved at stoppe forløb, som ikke fungerer. </a:t>
            </a:r>
          </a:p>
          <a:p>
            <a:r>
              <a:rPr lang="da-DK" dirty="0"/>
              <a:t>- Det er vigtigt at tydeliggøre værdien af indsatsen - både for arbejdspladsen, for kollegaerne og for den inkluderede. Indsatsen skal give mening for alle parter. </a:t>
            </a:r>
          </a:p>
          <a:p>
            <a:r>
              <a:rPr lang="da-DK" dirty="0"/>
              <a:t>- Indsatsen tilrettelægges, så den rummer perspektiv for den inkluderede - og indebærer alt fra, at den inkluderede inddrages i det kollegiale og faglige fællesskab til at hjælpe den inkluderede bedst muligt videre i arbejdslivet. </a:t>
            </a:r>
          </a:p>
          <a:p>
            <a:r>
              <a:rPr lang="da-DK" dirty="0"/>
              <a:t>- Løbende afklaring og drøftelser af, hvilke opgaver inkluderede medarbejdere kan og skal varetage. Det er med til at sikre, at kerneopgaverne beriges og udvikles og ikke udvandes.</a:t>
            </a:r>
          </a:p>
        </p:txBody>
      </p:sp>
      <p:sp>
        <p:nvSpPr>
          <p:cNvPr id="4" name="Pladsholder til slidenummer 3"/>
          <p:cNvSpPr>
            <a:spLocks noGrp="1"/>
          </p:cNvSpPr>
          <p:nvPr>
            <p:ph type="sldNum" sz="quarter" idx="10"/>
          </p:nvPr>
        </p:nvSpPr>
        <p:spPr/>
        <p:txBody>
          <a:bodyPr/>
          <a:lstStyle/>
          <a:p>
            <a:pPr>
              <a:defRPr/>
            </a:pPr>
            <a:fld id="{BEA711D0-98A9-48B0-B8C6-6B521929FA07}" type="slidenum">
              <a:rPr lang="da-DK" smtClean="0"/>
              <a:pPr>
                <a:defRPr/>
              </a:pPr>
              <a:t>3</a:t>
            </a:fld>
            <a:endParaRPr lang="da-DK"/>
          </a:p>
        </p:txBody>
      </p:sp>
    </p:spTree>
    <p:extLst>
      <p:ext uri="{BB962C8B-B14F-4D97-AF65-F5344CB8AC3E}">
        <p14:creationId xmlns:p14="http://schemas.microsoft.com/office/powerpoint/2010/main" val="9561511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b="1" dirty="0"/>
              <a:t>Retningslinjer</a:t>
            </a:r>
            <a:r>
              <a:rPr lang="da-DK" dirty="0"/>
              <a:t>: I rammeaftalen om det sociale kapitel er det i § 3 fastsat, at der skal ske en generel og overordnet drøftelse i </a:t>
            </a:r>
            <a:r>
              <a:rPr lang="da-DK" dirty="0" err="1"/>
              <a:t>HovedMED</a:t>
            </a:r>
            <a:r>
              <a:rPr lang="da-DK" dirty="0"/>
              <a:t> med henblik på bl.a. at fastlægge retningslinjer for beskæftigelse af personer med nedsat arbejdsevne og ledige.</a:t>
            </a:r>
          </a:p>
          <a:p>
            <a:r>
              <a:rPr lang="da-DK" b="1" dirty="0"/>
              <a:t>Blanketter til jobcenteret</a:t>
            </a:r>
            <a:r>
              <a:rPr lang="da-DK" dirty="0"/>
              <a:t>: Der henvises her til de blanketter (KL’s licensblanketordning), som jobcentrene anvender i forbindelse med tilbud efter lov om en aktiv beskæftigelsesindsats. Disse blanketter bruges, når TR for den pågældende organisation høres mv. om forløbene. Jf. parternes fælles forståelsespapir af 12. februar 2016 skal forhandlingen med tillidsrepræsentanten vedr. løntilskud efter rammeaftalens § 21 eller drøftelse om etablering af virksomhedspraktik i mere end 13 uger efter rammeaftalens § 27, ske i sammenhæng med underskrivelse af blanketten. Parternes er enige om, at det er TR for det pågældende overenskomstområde, der underskriver blanketterne (Link til forståelsespapiret bagest i planchesættet).</a:t>
            </a:r>
          </a:p>
          <a:p>
            <a:r>
              <a:rPr lang="da-DK" dirty="0"/>
              <a:t>Udvekslingen af fysiske blanketter er pr. 1. januar 2018 erstattet af en digital proces. Der skal derfor tages stilling til, hvordan underskrivelsen af blanketterne fremover håndteres så, at dialogen/forhandlingen/drøftelsen mellem leder og TR fortsat sker inden/i samme proces som underskrivelsen.</a:t>
            </a:r>
          </a:p>
          <a:p>
            <a:endParaRPr lang="da-DK" dirty="0"/>
          </a:p>
        </p:txBody>
      </p:sp>
      <p:sp>
        <p:nvSpPr>
          <p:cNvPr id="4" name="Pladsholder til slidenummer 3"/>
          <p:cNvSpPr>
            <a:spLocks noGrp="1"/>
          </p:cNvSpPr>
          <p:nvPr>
            <p:ph type="sldNum" sz="quarter" idx="10"/>
          </p:nvPr>
        </p:nvSpPr>
        <p:spPr/>
        <p:txBody>
          <a:bodyPr/>
          <a:lstStyle/>
          <a:p>
            <a:pPr>
              <a:defRPr/>
            </a:pPr>
            <a:fld id="{BEA711D0-98A9-48B0-B8C6-6B521929FA07}" type="slidenum">
              <a:rPr lang="da-DK" smtClean="0"/>
              <a:pPr>
                <a:defRPr/>
              </a:pPr>
              <a:t>4</a:t>
            </a:fld>
            <a:endParaRPr lang="da-DK"/>
          </a:p>
        </p:txBody>
      </p:sp>
    </p:spTree>
    <p:extLst>
      <p:ext uri="{BB962C8B-B14F-4D97-AF65-F5344CB8AC3E}">
        <p14:creationId xmlns:p14="http://schemas.microsoft.com/office/powerpoint/2010/main" val="17489301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10"/>
          </p:nvPr>
        </p:nvSpPr>
        <p:spPr/>
        <p:txBody>
          <a:bodyPr/>
          <a:lstStyle/>
          <a:p>
            <a:pPr>
              <a:defRPr/>
            </a:pPr>
            <a:fld id="{BEA711D0-98A9-48B0-B8C6-6B521929FA07}" type="slidenum">
              <a:rPr lang="da-DK" smtClean="0"/>
              <a:pPr>
                <a:defRPr/>
              </a:pPr>
              <a:t>5</a:t>
            </a:fld>
            <a:endParaRPr lang="da-DK"/>
          </a:p>
        </p:txBody>
      </p:sp>
    </p:spTree>
    <p:extLst>
      <p:ext uri="{BB962C8B-B14F-4D97-AF65-F5344CB8AC3E}">
        <p14:creationId xmlns:p14="http://schemas.microsoft.com/office/powerpoint/2010/main" val="33331121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sz="1100" dirty="0"/>
              <a:t>Pejlemærker for det gode inklusionsforløb (Læs mere i SFI materialer)</a:t>
            </a:r>
          </a:p>
          <a:p>
            <a:r>
              <a:rPr lang="da-DK" sz="1100" dirty="0"/>
              <a:t>• Kommunens politikere og direktion har truffet en central beslutning om inklusion. De betragter det som en prioritering og en pligt for kommunen, og det budskab bærer de med sig ud i organisationen.</a:t>
            </a:r>
          </a:p>
          <a:p>
            <a:r>
              <a:rPr lang="da-DK" sz="1100" b="1" dirty="0"/>
              <a:t>• HMU sætter den overordnede ramme ved at vedtage centrale retningslinjer om fx overholdelsen af de sociale kapitler.</a:t>
            </a:r>
          </a:p>
          <a:p>
            <a:r>
              <a:rPr lang="da-DK" sz="1100" dirty="0"/>
              <a:t>• HR-afdeling, jobcenter og FTR/TR har et godt og respektfuldt samarbejde, som giver arbejdspladserne tryghed og legitimitet i inklusionsarbejdet.</a:t>
            </a:r>
          </a:p>
          <a:p>
            <a:r>
              <a:rPr lang="da-DK" sz="1100" dirty="0"/>
              <a:t>• Ledelsen på arbejdspladserne tager ansvar for de konkrete forløb, bl.a. ved at samarbejde med HR-afdeling og jobcenter om at sikre et godt jobmatch, ved at inddrage medarbejdere og TR og ved at stoppe forløb, som ikke fungerer.</a:t>
            </a:r>
          </a:p>
          <a:p>
            <a:r>
              <a:rPr lang="da-DK" sz="1100" dirty="0"/>
              <a:t>• Arbejdspladsen har et robust fællesskab og et godt psykisk arbejdsmiljø, og medarbejderne har tillid til, at ledelsen træffer de rigtige beslutninger.</a:t>
            </a:r>
          </a:p>
          <a:p>
            <a:r>
              <a:rPr lang="da-DK" sz="1100" dirty="0"/>
              <a:t>• Man diskuterer løbende kerneopgaven og de inkluderedes opgaver og sikrer så vidt muligt, at forløbene beriger snarere end belaster kerneopgaven.</a:t>
            </a:r>
          </a:p>
          <a:p>
            <a:r>
              <a:rPr lang="da-DK" sz="1100" dirty="0"/>
              <a:t>• For ledere og medarbejdere giver forløbene mening, når de fx kan bruge deres socialfaglighed eller medmenneskelighed, kan hjælpe et menneske til at vokse og selv kan få deres faglighed udfordret.</a:t>
            </a:r>
          </a:p>
          <a:p>
            <a:r>
              <a:rPr lang="da-DK" sz="1100" dirty="0"/>
              <a:t>• For de inkluderede giver forløbene mening, når de fx kan bruge deres styrker og talenter, kan bidrage til opgavevaretagelsen og kan deltage i et fællesskab.</a:t>
            </a:r>
          </a:p>
        </p:txBody>
      </p:sp>
      <p:sp>
        <p:nvSpPr>
          <p:cNvPr id="4" name="Pladsholder til slidenummer 3"/>
          <p:cNvSpPr>
            <a:spLocks noGrp="1"/>
          </p:cNvSpPr>
          <p:nvPr>
            <p:ph type="sldNum" sz="quarter" idx="10"/>
          </p:nvPr>
        </p:nvSpPr>
        <p:spPr/>
        <p:txBody>
          <a:bodyPr/>
          <a:lstStyle/>
          <a:p>
            <a:pPr>
              <a:defRPr/>
            </a:pPr>
            <a:fld id="{BEA711D0-98A9-48B0-B8C6-6B521929FA07}" type="slidenum">
              <a:rPr lang="da-DK" smtClean="0"/>
              <a:pPr>
                <a:defRPr/>
              </a:pPr>
              <a:t>6</a:t>
            </a:fld>
            <a:endParaRPr lang="da-DK"/>
          </a:p>
        </p:txBody>
      </p:sp>
    </p:spTree>
    <p:extLst>
      <p:ext uri="{BB962C8B-B14F-4D97-AF65-F5344CB8AC3E}">
        <p14:creationId xmlns:p14="http://schemas.microsoft.com/office/powerpoint/2010/main" val="12329501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SFI pejlemærke om Hovedudvalg foldes ud (SFI rapport s. 53-55 og Kort og Klart pjecen s. 8).</a:t>
            </a:r>
          </a:p>
          <a:p>
            <a:endParaRPr lang="da-DK" dirty="0"/>
          </a:p>
          <a:p>
            <a:r>
              <a:rPr lang="da-DK" b="1" dirty="0"/>
              <a:t>Ad central aftale: </a:t>
            </a:r>
            <a:r>
              <a:rPr lang="da-DK" dirty="0" err="1"/>
              <a:t>HovedMED</a:t>
            </a:r>
            <a:r>
              <a:rPr lang="da-DK" dirty="0"/>
              <a:t> kan foreslå, at der optages forhandlinger mellem organisationerne og kommunen/jobcentret om en egentlig aftale om forløb. Der kan fx læses mere i boks 2.1, s. 55 i SFI rapporten og  i artiklen ”TR har en nøglerolle i gode inklusionsforløb” (link bagest i planchesættet).</a:t>
            </a:r>
          </a:p>
        </p:txBody>
      </p:sp>
      <p:sp>
        <p:nvSpPr>
          <p:cNvPr id="4" name="Pladsholder til slidenummer 3"/>
          <p:cNvSpPr>
            <a:spLocks noGrp="1"/>
          </p:cNvSpPr>
          <p:nvPr>
            <p:ph type="sldNum" sz="quarter" idx="10"/>
          </p:nvPr>
        </p:nvSpPr>
        <p:spPr/>
        <p:txBody>
          <a:bodyPr/>
          <a:lstStyle/>
          <a:p>
            <a:pPr>
              <a:defRPr/>
            </a:pPr>
            <a:fld id="{BEA711D0-98A9-48B0-B8C6-6B521929FA07}" type="slidenum">
              <a:rPr lang="da-DK" smtClean="0"/>
              <a:pPr>
                <a:defRPr/>
              </a:pPr>
              <a:t>7</a:t>
            </a:fld>
            <a:endParaRPr lang="da-DK"/>
          </a:p>
        </p:txBody>
      </p:sp>
    </p:spTree>
    <p:extLst>
      <p:ext uri="{BB962C8B-B14F-4D97-AF65-F5344CB8AC3E}">
        <p14:creationId xmlns:p14="http://schemas.microsoft.com/office/powerpoint/2010/main" val="24669832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SFI pejlemærker foldes ud (Ud fra Helle Holt plancher fra konferencer samt SFI rapport kap. 2).</a:t>
            </a:r>
          </a:p>
          <a:p>
            <a:r>
              <a:rPr lang="da-DK" dirty="0"/>
              <a:t>For et overblik over gældende regler (aftale og lov) se parternes fælles vejledning om ansættelser på særlige vilkår (link bagest i planchesæt).</a:t>
            </a:r>
          </a:p>
          <a:p>
            <a:pPr marL="0" indent="0">
              <a:buNone/>
            </a:pPr>
            <a:r>
              <a:rPr lang="da-DK" dirty="0"/>
              <a:t>Ad Principielle drøftelser:</a:t>
            </a:r>
          </a:p>
          <a:p>
            <a:pPr marL="0" indent="0">
              <a:buNone/>
            </a:pPr>
            <a:r>
              <a:rPr lang="da-DK" dirty="0"/>
              <a:t>- hvordan skal balancen mellem ordinært og ekstraordinært ansatte være for at den faglige kvalitet i opgaverne opretholdes? </a:t>
            </a:r>
          </a:p>
          <a:p>
            <a:pPr marL="0" indent="0">
              <a:buNone/>
            </a:pPr>
            <a:r>
              <a:rPr lang="da-DK" dirty="0"/>
              <a:t>- skal og kan opgaver (hvordan undgås at faste medarbejdere føler, at personer på særlige vilkår får de ”nemme/sjove” opgaver, mens de selv får de ”hårde” opgaver?) </a:t>
            </a:r>
          </a:p>
          <a:p>
            <a:pPr marL="0" indent="0">
              <a:buNone/>
            </a:pPr>
            <a:r>
              <a:rPr lang="da-DK" dirty="0"/>
              <a:t> - fredning af arbejdspladser i periode efter omstruktureringer, afskedigelser mv. (det kan øge legitimiteten at frede arbejdspladser efter fx afskedigelser udover det i lovgivningen fastsatte, at der ved vurderingen af, om merbeskæftigelseskravet er opfyldt skal tages udgangspunkt i antallet af beskæftigede som følge af det aktuelle budget dvs. tilpasset personalereduktionerne).</a:t>
            </a:r>
          </a:p>
          <a:p>
            <a:endParaRPr lang="da-DK" dirty="0"/>
          </a:p>
        </p:txBody>
      </p:sp>
      <p:sp>
        <p:nvSpPr>
          <p:cNvPr id="4" name="Pladsholder til slidenummer 3"/>
          <p:cNvSpPr>
            <a:spLocks noGrp="1"/>
          </p:cNvSpPr>
          <p:nvPr>
            <p:ph type="sldNum" sz="quarter" idx="10"/>
          </p:nvPr>
        </p:nvSpPr>
        <p:spPr/>
        <p:txBody>
          <a:bodyPr/>
          <a:lstStyle/>
          <a:p>
            <a:pPr>
              <a:defRPr/>
            </a:pPr>
            <a:fld id="{BEA711D0-98A9-48B0-B8C6-6B521929FA07}" type="slidenum">
              <a:rPr lang="da-DK" smtClean="0"/>
              <a:pPr>
                <a:defRPr/>
              </a:pPr>
              <a:t>8</a:t>
            </a:fld>
            <a:endParaRPr lang="da-DK"/>
          </a:p>
        </p:txBody>
      </p:sp>
    </p:spTree>
    <p:extLst>
      <p:ext uri="{BB962C8B-B14F-4D97-AF65-F5344CB8AC3E}">
        <p14:creationId xmlns:p14="http://schemas.microsoft.com/office/powerpoint/2010/main" val="16203384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Retningslinjer efter §3 i rammeaftalen og det sociale kapitel er en skal-opgave jf. parternes MED –håndbog, hvor § 8 om retningslinjer i MED aftalen er uddybet s. 43-46.</a:t>
            </a:r>
          </a:p>
        </p:txBody>
      </p:sp>
      <p:sp>
        <p:nvSpPr>
          <p:cNvPr id="4" name="Pladsholder til slidenummer 3"/>
          <p:cNvSpPr>
            <a:spLocks noGrp="1"/>
          </p:cNvSpPr>
          <p:nvPr>
            <p:ph type="sldNum" sz="quarter" idx="10"/>
          </p:nvPr>
        </p:nvSpPr>
        <p:spPr/>
        <p:txBody>
          <a:bodyPr/>
          <a:lstStyle/>
          <a:p>
            <a:pPr>
              <a:defRPr/>
            </a:pPr>
            <a:fld id="{BEA711D0-98A9-48B0-B8C6-6B521929FA07}" type="slidenum">
              <a:rPr lang="da-DK" smtClean="0"/>
              <a:pPr>
                <a:defRPr/>
              </a:pPr>
              <a:t>9</a:t>
            </a:fld>
            <a:endParaRPr lang="da-DK"/>
          </a:p>
        </p:txBody>
      </p:sp>
    </p:spTree>
    <p:extLst>
      <p:ext uri="{BB962C8B-B14F-4D97-AF65-F5344CB8AC3E}">
        <p14:creationId xmlns:p14="http://schemas.microsoft.com/office/powerpoint/2010/main" val="333927730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slide">
    <p:spTree>
      <p:nvGrpSpPr>
        <p:cNvPr id="1" name=""/>
        <p:cNvGrpSpPr/>
        <p:nvPr/>
      </p:nvGrpSpPr>
      <p:grpSpPr>
        <a:xfrm>
          <a:off x="0" y="0"/>
          <a:ext cx="0" cy="0"/>
          <a:chOff x="0" y="0"/>
          <a:chExt cx="0" cy="0"/>
        </a:xfrm>
      </p:grpSpPr>
      <p:sp>
        <p:nvSpPr>
          <p:cNvPr id="3" name="Und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p>
        </p:txBody>
      </p:sp>
      <p:sp>
        <p:nvSpPr>
          <p:cNvPr id="6" name="Pladsholder til dato 3"/>
          <p:cNvSpPr>
            <a:spLocks noGrp="1"/>
          </p:cNvSpPr>
          <p:nvPr>
            <p:ph type="dt" sz="half" idx="10"/>
          </p:nvPr>
        </p:nvSpPr>
        <p:spPr/>
        <p:txBody>
          <a:bodyPr/>
          <a:lstStyle>
            <a:lvl1pPr>
              <a:defRPr/>
            </a:lvl1pPr>
          </a:lstStyle>
          <a:p>
            <a:pPr>
              <a:defRPr/>
            </a:pPr>
            <a:fld id="{576C6099-3ED7-4B90-8D18-119170B8F4BA}" type="datetime1">
              <a:rPr lang="da-DK" smtClean="0"/>
              <a:t>11-09-2018</a:t>
            </a:fld>
            <a:endParaRPr lang="da-DK"/>
          </a:p>
        </p:txBody>
      </p:sp>
      <p:sp>
        <p:nvSpPr>
          <p:cNvPr id="7" name="Pladsholder til sidefod 4"/>
          <p:cNvSpPr>
            <a:spLocks noGrp="1"/>
          </p:cNvSpPr>
          <p:nvPr>
            <p:ph type="ftr" sz="quarter" idx="11"/>
          </p:nvPr>
        </p:nvSpPr>
        <p:spPr/>
        <p:txBody>
          <a:bodyPr/>
          <a:lstStyle>
            <a:lvl1pPr>
              <a:defRPr/>
            </a:lvl1pPr>
          </a:lstStyle>
          <a:p>
            <a:pPr>
              <a:defRPr/>
            </a:pPr>
            <a:endParaRPr lang="da-DK"/>
          </a:p>
        </p:txBody>
      </p:sp>
      <p:sp>
        <p:nvSpPr>
          <p:cNvPr id="8" name="Pladsholder til slidenummer 5"/>
          <p:cNvSpPr>
            <a:spLocks noGrp="1"/>
          </p:cNvSpPr>
          <p:nvPr>
            <p:ph type="sldNum" sz="quarter" idx="12"/>
          </p:nvPr>
        </p:nvSpPr>
        <p:spPr/>
        <p:txBody>
          <a:bodyPr/>
          <a:lstStyle>
            <a:lvl1pPr>
              <a:defRPr/>
            </a:lvl1pPr>
          </a:lstStyle>
          <a:p>
            <a:pPr>
              <a:defRPr/>
            </a:pPr>
            <a:fld id="{CB319797-BBE6-4E6C-B6DD-60D95C675536}" type="slidenum">
              <a:rPr lang="da-DK"/>
              <a:pPr>
                <a:defRPr/>
              </a:pPr>
              <a:t>‹nr.›</a:t>
            </a:fld>
            <a:endParaRPr lang="da-DK"/>
          </a:p>
        </p:txBody>
      </p:sp>
      <p:pic>
        <p:nvPicPr>
          <p:cNvPr id="9" name="Billede 8">
            <a:extLst>
              <a:ext uri="{FF2B5EF4-FFF2-40B4-BE49-F238E27FC236}">
                <a16:creationId xmlns:a16="http://schemas.microsoft.com/office/drawing/2014/main" id="{94F2025C-463F-4292-826E-611FBC9F294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91116" y="1914626"/>
            <a:ext cx="5971130" cy="1943390"/>
          </a:xfrm>
          <a:prstGeom prst="rect">
            <a:avLst/>
          </a:prstGeom>
        </p:spPr>
      </p:pic>
    </p:spTree>
    <p:extLst>
      <p:ext uri="{BB962C8B-B14F-4D97-AF65-F5344CB8AC3E}">
        <p14:creationId xmlns:p14="http://schemas.microsoft.com/office/powerpoint/2010/main" val="41577484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a-DK"/>
              <a:t>Klik for at redigere i master</a:t>
            </a:r>
          </a:p>
        </p:txBody>
      </p:sp>
      <p:sp>
        <p:nvSpPr>
          <p:cNvPr id="3" name="Pladsholder til indhol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4" name="Pladsholder til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Rediger typografien i masterens</a:t>
            </a:r>
          </a:p>
        </p:txBody>
      </p:sp>
      <p:sp>
        <p:nvSpPr>
          <p:cNvPr id="7" name="Pladsholder til sidefod 5"/>
          <p:cNvSpPr>
            <a:spLocks noGrp="1"/>
          </p:cNvSpPr>
          <p:nvPr>
            <p:ph type="ftr" sz="quarter" idx="10"/>
          </p:nvPr>
        </p:nvSpPr>
        <p:spPr/>
        <p:txBody>
          <a:bodyPr/>
          <a:lstStyle>
            <a:lvl1pPr>
              <a:defRPr/>
            </a:lvl1pPr>
          </a:lstStyle>
          <a:p>
            <a:pPr>
              <a:defRPr/>
            </a:pPr>
            <a:endParaRPr lang="da-DK"/>
          </a:p>
        </p:txBody>
      </p:sp>
      <p:sp>
        <p:nvSpPr>
          <p:cNvPr id="8" name="Pladsholder til dato 3"/>
          <p:cNvSpPr>
            <a:spLocks noGrp="1"/>
          </p:cNvSpPr>
          <p:nvPr>
            <p:ph type="dt" sz="half" idx="11"/>
          </p:nvPr>
        </p:nvSpPr>
        <p:spPr>
          <a:xfrm>
            <a:off x="10929938" y="6356350"/>
            <a:ext cx="1027112" cy="365125"/>
          </a:xfrm>
        </p:spPr>
        <p:txBody>
          <a:bodyPr/>
          <a:lstStyle>
            <a:lvl1pPr>
              <a:defRPr/>
            </a:lvl1pPr>
          </a:lstStyle>
          <a:p>
            <a:pPr>
              <a:defRPr/>
            </a:pPr>
            <a:fld id="{AC561D41-3658-4DEB-AB8D-5C0E610AEF4D}" type="datetime1">
              <a:rPr lang="da-DK" smtClean="0"/>
              <a:t>11-09-2018</a:t>
            </a:fld>
            <a:endParaRPr lang="da-DK" dirty="0"/>
          </a:p>
        </p:txBody>
      </p:sp>
      <p:sp>
        <p:nvSpPr>
          <p:cNvPr id="9" name="Pladsholder til slidenummer 5"/>
          <p:cNvSpPr>
            <a:spLocks noGrp="1"/>
          </p:cNvSpPr>
          <p:nvPr>
            <p:ph type="sldNum" sz="quarter" idx="12"/>
          </p:nvPr>
        </p:nvSpPr>
        <p:spPr>
          <a:xfrm>
            <a:off x="188913" y="6361113"/>
            <a:ext cx="469900" cy="365125"/>
          </a:xfrm>
        </p:spPr>
        <p:txBody>
          <a:bodyPr/>
          <a:lstStyle>
            <a:lvl1pPr>
              <a:defRPr/>
            </a:lvl1pPr>
          </a:lstStyle>
          <a:p>
            <a:pPr>
              <a:defRPr/>
            </a:pPr>
            <a:fld id="{E1079700-BF5B-4FB7-9750-2293C0E0882D}" type="slidenum">
              <a:rPr lang="da-DK"/>
              <a:pPr>
                <a:defRPr/>
              </a:pPr>
              <a:t>‹nr.›</a:t>
            </a:fld>
            <a:endParaRPr lang="da-DK" dirty="0"/>
          </a:p>
        </p:txBody>
      </p:sp>
    </p:spTree>
    <p:extLst>
      <p:ext uri="{BB962C8B-B14F-4D97-AF65-F5344CB8AC3E}">
        <p14:creationId xmlns:p14="http://schemas.microsoft.com/office/powerpoint/2010/main" val="4379986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a-DK"/>
              <a:t>Klik for at redigere i master</a:t>
            </a:r>
          </a:p>
        </p:txBody>
      </p:sp>
      <p:sp>
        <p:nvSpPr>
          <p:cNvPr id="3" name="Pladsholder til billede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da-DK" noProof="0"/>
              <a:t>Klik på ikonet for at tilføje et billede</a:t>
            </a:r>
          </a:p>
        </p:txBody>
      </p:sp>
      <p:sp>
        <p:nvSpPr>
          <p:cNvPr id="4" name="Pladsholder til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Rediger typografien i masterens</a:t>
            </a:r>
          </a:p>
        </p:txBody>
      </p:sp>
      <p:sp>
        <p:nvSpPr>
          <p:cNvPr id="7" name="Pladsholder til sidefod 5"/>
          <p:cNvSpPr>
            <a:spLocks noGrp="1"/>
          </p:cNvSpPr>
          <p:nvPr>
            <p:ph type="ftr" sz="quarter" idx="10"/>
          </p:nvPr>
        </p:nvSpPr>
        <p:spPr/>
        <p:txBody>
          <a:bodyPr/>
          <a:lstStyle>
            <a:lvl1pPr>
              <a:defRPr/>
            </a:lvl1pPr>
          </a:lstStyle>
          <a:p>
            <a:pPr>
              <a:defRPr/>
            </a:pPr>
            <a:endParaRPr lang="da-DK"/>
          </a:p>
        </p:txBody>
      </p:sp>
      <p:sp>
        <p:nvSpPr>
          <p:cNvPr id="8" name="Pladsholder til dato 3"/>
          <p:cNvSpPr>
            <a:spLocks noGrp="1"/>
          </p:cNvSpPr>
          <p:nvPr>
            <p:ph type="dt" sz="half" idx="11"/>
          </p:nvPr>
        </p:nvSpPr>
        <p:spPr>
          <a:xfrm>
            <a:off x="10929938" y="6356350"/>
            <a:ext cx="1027112" cy="365125"/>
          </a:xfrm>
        </p:spPr>
        <p:txBody>
          <a:bodyPr/>
          <a:lstStyle>
            <a:lvl1pPr>
              <a:defRPr/>
            </a:lvl1pPr>
          </a:lstStyle>
          <a:p>
            <a:pPr>
              <a:defRPr/>
            </a:pPr>
            <a:fld id="{7E931266-8450-4A22-A972-C8C49C4A9930}" type="datetime1">
              <a:rPr lang="da-DK" smtClean="0"/>
              <a:t>11-09-2018</a:t>
            </a:fld>
            <a:endParaRPr lang="da-DK" dirty="0"/>
          </a:p>
        </p:txBody>
      </p:sp>
      <p:sp>
        <p:nvSpPr>
          <p:cNvPr id="9" name="Pladsholder til slidenummer 5"/>
          <p:cNvSpPr>
            <a:spLocks noGrp="1"/>
          </p:cNvSpPr>
          <p:nvPr>
            <p:ph type="sldNum" sz="quarter" idx="12"/>
          </p:nvPr>
        </p:nvSpPr>
        <p:spPr>
          <a:xfrm>
            <a:off x="188913" y="6361113"/>
            <a:ext cx="469900" cy="365125"/>
          </a:xfrm>
        </p:spPr>
        <p:txBody>
          <a:bodyPr/>
          <a:lstStyle>
            <a:lvl1pPr>
              <a:defRPr/>
            </a:lvl1pPr>
          </a:lstStyle>
          <a:p>
            <a:pPr>
              <a:defRPr/>
            </a:pPr>
            <a:fld id="{54F66134-F0B2-41D3-843D-128408A7780F}" type="slidenum">
              <a:rPr lang="da-DK"/>
              <a:pPr>
                <a:defRPr/>
              </a:pPr>
              <a:t>‹nr.›</a:t>
            </a:fld>
            <a:endParaRPr lang="da-DK" dirty="0"/>
          </a:p>
        </p:txBody>
      </p:sp>
    </p:spTree>
    <p:extLst>
      <p:ext uri="{BB962C8B-B14F-4D97-AF65-F5344CB8AC3E}">
        <p14:creationId xmlns:p14="http://schemas.microsoft.com/office/powerpoint/2010/main" val="12551345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a:t>
            </a:r>
          </a:p>
        </p:txBody>
      </p:sp>
      <p:sp>
        <p:nvSpPr>
          <p:cNvPr id="3" name="Pladsholder til lodret titel 2"/>
          <p:cNvSpPr>
            <a:spLocks noGrp="1"/>
          </p:cNvSpPr>
          <p:nvPr>
            <p:ph type="body" orient="vert" idx="1"/>
          </p:nvPr>
        </p:nvSpPr>
        <p:spPr/>
        <p:txBody>
          <a:bodyPr vert="eaVert"/>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6" name="Pladsholder til sidefod 4"/>
          <p:cNvSpPr>
            <a:spLocks noGrp="1"/>
          </p:cNvSpPr>
          <p:nvPr>
            <p:ph type="ftr" sz="quarter" idx="10"/>
          </p:nvPr>
        </p:nvSpPr>
        <p:spPr/>
        <p:txBody>
          <a:bodyPr/>
          <a:lstStyle>
            <a:lvl1pPr>
              <a:defRPr/>
            </a:lvl1pPr>
          </a:lstStyle>
          <a:p>
            <a:pPr>
              <a:defRPr/>
            </a:pPr>
            <a:endParaRPr lang="da-DK"/>
          </a:p>
        </p:txBody>
      </p:sp>
      <p:sp>
        <p:nvSpPr>
          <p:cNvPr id="7" name="Pladsholder til dato 3"/>
          <p:cNvSpPr>
            <a:spLocks noGrp="1"/>
          </p:cNvSpPr>
          <p:nvPr>
            <p:ph type="dt" sz="half" idx="11"/>
          </p:nvPr>
        </p:nvSpPr>
        <p:spPr>
          <a:xfrm>
            <a:off x="10929938" y="6356350"/>
            <a:ext cx="1027112" cy="365125"/>
          </a:xfrm>
        </p:spPr>
        <p:txBody>
          <a:bodyPr/>
          <a:lstStyle>
            <a:lvl1pPr>
              <a:defRPr/>
            </a:lvl1pPr>
          </a:lstStyle>
          <a:p>
            <a:pPr>
              <a:defRPr/>
            </a:pPr>
            <a:fld id="{BC9A8680-5B8A-4A3D-87C3-1DEB193B4ABF}" type="datetime1">
              <a:rPr lang="da-DK" smtClean="0"/>
              <a:t>11-09-2018</a:t>
            </a:fld>
            <a:endParaRPr lang="da-DK" dirty="0"/>
          </a:p>
        </p:txBody>
      </p:sp>
      <p:sp>
        <p:nvSpPr>
          <p:cNvPr id="8" name="Pladsholder til slidenummer 5"/>
          <p:cNvSpPr>
            <a:spLocks noGrp="1"/>
          </p:cNvSpPr>
          <p:nvPr>
            <p:ph type="sldNum" sz="quarter" idx="12"/>
          </p:nvPr>
        </p:nvSpPr>
        <p:spPr>
          <a:xfrm>
            <a:off x="188913" y="6361113"/>
            <a:ext cx="469900" cy="365125"/>
          </a:xfrm>
        </p:spPr>
        <p:txBody>
          <a:bodyPr/>
          <a:lstStyle>
            <a:lvl1pPr>
              <a:defRPr/>
            </a:lvl1pPr>
          </a:lstStyle>
          <a:p>
            <a:pPr>
              <a:defRPr/>
            </a:pPr>
            <a:fld id="{78226233-7090-466C-9D59-15CC8671AF78}" type="slidenum">
              <a:rPr lang="da-DK"/>
              <a:pPr>
                <a:defRPr/>
              </a:pPr>
              <a:t>‹nr.›</a:t>
            </a:fld>
            <a:endParaRPr lang="da-DK" dirty="0"/>
          </a:p>
        </p:txBody>
      </p:sp>
    </p:spTree>
    <p:extLst>
      <p:ext uri="{BB962C8B-B14F-4D97-AF65-F5344CB8AC3E}">
        <p14:creationId xmlns:p14="http://schemas.microsoft.com/office/powerpoint/2010/main" val="466407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6" name="Pladsholder til dato 3"/>
          <p:cNvSpPr txBox="1">
            <a:spLocks/>
          </p:cNvSpPr>
          <p:nvPr/>
        </p:nvSpPr>
        <p:spPr>
          <a:xfrm>
            <a:off x="10929938" y="6356350"/>
            <a:ext cx="1027112" cy="365125"/>
          </a:xfrm>
          <a:prstGeom prst="rect">
            <a:avLst/>
          </a:prstGeom>
        </p:spPr>
        <p:txBody>
          <a:bodyPr anchor="ctr"/>
          <a:lstStyle>
            <a:defPPr>
              <a:defRPr lang="da-DK"/>
            </a:defPPr>
            <a:lvl1pPr algn="l" rtl="0" eaLnBrk="1" fontAlgn="auto" hangingPunct="1">
              <a:spcBef>
                <a:spcPts val="0"/>
              </a:spcBef>
              <a:spcAft>
                <a:spcPts val="0"/>
              </a:spcAft>
              <a:defRPr sz="1200" kern="1200" smtClean="0">
                <a:solidFill>
                  <a:schemeClr val="tx1">
                    <a:tint val="75000"/>
                  </a:schemeClr>
                </a:solidFill>
                <a:latin typeface="+mn-lt"/>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a:defRPr/>
            </a:pPr>
            <a:fld id="{1EB914CB-5D86-4E2C-A3ED-5420E211A093}" type="datetime1">
              <a:rPr lang="da-DK"/>
              <a:pPr>
                <a:defRPr/>
              </a:pPr>
              <a:t>11-09-2018</a:t>
            </a:fld>
            <a:endParaRPr lang="da-DK" dirty="0"/>
          </a:p>
        </p:txBody>
      </p:sp>
      <p:sp>
        <p:nvSpPr>
          <p:cNvPr id="7" name="Pladsholder til slidenummer 5"/>
          <p:cNvSpPr txBox="1">
            <a:spLocks/>
          </p:cNvSpPr>
          <p:nvPr/>
        </p:nvSpPr>
        <p:spPr>
          <a:xfrm>
            <a:off x="188913" y="6361113"/>
            <a:ext cx="469900" cy="365125"/>
          </a:xfrm>
          <a:prstGeom prst="rect">
            <a:avLst/>
          </a:prstGeom>
        </p:spPr>
        <p:txBody>
          <a:bodyPr anchor="ctr"/>
          <a:lstStyle>
            <a:defPPr>
              <a:defRPr lang="da-DK"/>
            </a:defPPr>
            <a:lvl1pPr algn="r" rtl="0" eaLnBrk="1" fontAlgn="auto" hangingPunct="1">
              <a:spcBef>
                <a:spcPts val="0"/>
              </a:spcBef>
              <a:spcAft>
                <a:spcPts val="0"/>
              </a:spcAft>
              <a:defRPr sz="1200" kern="1200" smtClean="0">
                <a:solidFill>
                  <a:schemeClr val="tx1">
                    <a:tint val="75000"/>
                  </a:schemeClr>
                </a:solidFill>
                <a:latin typeface="+mn-lt"/>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a:defRPr/>
            </a:pPr>
            <a:fld id="{3942A237-0FF4-4AB8-BB11-9404D6149AE0}" type="slidenum">
              <a:rPr lang="da-DK"/>
              <a:pPr>
                <a:defRPr/>
              </a:pPr>
              <a:t>‹nr.›</a:t>
            </a:fld>
            <a:endParaRPr lang="da-DK" dirty="0"/>
          </a:p>
        </p:txBody>
      </p:sp>
      <p:sp>
        <p:nvSpPr>
          <p:cNvPr id="2" name="Lodret titel 1"/>
          <p:cNvSpPr>
            <a:spLocks noGrp="1"/>
          </p:cNvSpPr>
          <p:nvPr>
            <p:ph type="title" orient="vert"/>
          </p:nvPr>
        </p:nvSpPr>
        <p:spPr>
          <a:xfrm>
            <a:off x="8724900" y="365125"/>
            <a:ext cx="2628900" cy="5811838"/>
          </a:xfrm>
        </p:spPr>
        <p:txBody>
          <a:bodyPr vert="eaVert"/>
          <a:lstStyle/>
          <a:p>
            <a:r>
              <a:rPr lang="da-DK"/>
              <a:t>Klik for at redigere i master</a:t>
            </a:r>
          </a:p>
        </p:txBody>
      </p:sp>
      <p:sp>
        <p:nvSpPr>
          <p:cNvPr id="3" name="Pladsholder til lodret titel 2"/>
          <p:cNvSpPr>
            <a:spLocks noGrp="1"/>
          </p:cNvSpPr>
          <p:nvPr>
            <p:ph type="body" orient="vert" idx="1"/>
          </p:nvPr>
        </p:nvSpPr>
        <p:spPr>
          <a:xfrm>
            <a:off x="838200" y="365125"/>
            <a:ext cx="7734300" cy="5811838"/>
          </a:xfrm>
        </p:spPr>
        <p:txBody>
          <a:bodyPr vert="eaVert"/>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8" name="Pladsholder til sidefod 4"/>
          <p:cNvSpPr>
            <a:spLocks noGrp="1"/>
          </p:cNvSpPr>
          <p:nvPr>
            <p:ph type="ftr" sz="quarter" idx="10"/>
          </p:nvPr>
        </p:nvSpPr>
        <p:spPr/>
        <p:txBody>
          <a:bodyPr/>
          <a:lstStyle>
            <a:lvl1pPr>
              <a:defRPr/>
            </a:lvl1pPr>
          </a:lstStyle>
          <a:p>
            <a:pPr>
              <a:defRPr/>
            </a:pPr>
            <a:endParaRPr lang="da-DK"/>
          </a:p>
        </p:txBody>
      </p:sp>
    </p:spTree>
    <p:extLst>
      <p:ext uri="{BB962C8B-B14F-4D97-AF65-F5344CB8AC3E}">
        <p14:creationId xmlns:p14="http://schemas.microsoft.com/office/powerpoint/2010/main" val="21611604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a:t>
            </a:r>
          </a:p>
        </p:txBody>
      </p:sp>
      <p:sp>
        <p:nvSpPr>
          <p:cNvPr id="3" name="Pladsholder til indhold 2"/>
          <p:cNvSpPr>
            <a:spLocks noGrp="1"/>
          </p:cNvSpPr>
          <p:nvPr>
            <p:ph idx="1"/>
          </p:nvPr>
        </p:nvSpPr>
        <p:spPr/>
        <p:txBody>
          <a:bodyPr/>
          <a:lstStyle/>
          <a:p>
            <a:pPr lvl="0"/>
            <a:r>
              <a:rPr lang="da-DK" dirty="0"/>
              <a:t>Rediger typografien i masterens</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6" name="Pladsholder til dato 3"/>
          <p:cNvSpPr>
            <a:spLocks noGrp="1"/>
          </p:cNvSpPr>
          <p:nvPr>
            <p:ph type="dt" sz="half" idx="10"/>
          </p:nvPr>
        </p:nvSpPr>
        <p:spPr>
          <a:xfrm>
            <a:off x="10929938" y="6356350"/>
            <a:ext cx="1027112" cy="365125"/>
          </a:xfrm>
        </p:spPr>
        <p:txBody>
          <a:bodyPr/>
          <a:lstStyle>
            <a:lvl1pPr>
              <a:defRPr/>
            </a:lvl1pPr>
          </a:lstStyle>
          <a:p>
            <a:pPr>
              <a:defRPr/>
            </a:pPr>
            <a:fld id="{E167BCA4-1DDC-44E1-8999-D88A80B270AE}" type="datetime1">
              <a:rPr lang="da-DK" smtClean="0"/>
              <a:t>11-09-2018</a:t>
            </a:fld>
            <a:endParaRPr lang="da-DK" dirty="0"/>
          </a:p>
        </p:txBody>
      </p:sp>
      <p:sp>
        <p:nvSpPr>
          <p:cNvPr id="7" name="Pladsholder til sidefod 4"/>
          <p:cNvSpPr>
            <a:spLocks noGrp="1"/>
          </p:cNvSpPr>
          <p:nvPr>
            <p:ph type="ftr" sz="quarter" idx="11"/>
          </p:nvPr>
        </p:nvSpPr>
        <p:spPr/>
        <p:txBody>
          <a:bodyPr/>
          <a:lstStyle>
            <a:lvl1pPr>
              <a:defRPr/>
            </a:lvl1pPr>
          </a:lstStyle>
          <a:p>
            <a:pPr>
              <a:defRPr/>
            </a:pPr>
            <a:endParaRPr lang="da-DK"/>
          </a:p>
        </p:txBody>
      </p:sp>
      <p:sp>
        <p:nvSpPr>
          <p:cNvPr id="8" name="Pladsholder til slidenummer 5"/>
          <p:cNvSpPr>
            <a:spLocks noGrp="1"/>
          </p:cNvSpPr>
          <p:nvPr>
            <p:ph type="sldNum" sz="quarter" idx="12"/>
          </p:nvPr>
        </p:nvSpPr>
        <p:spPr>
          <a:xfrm>
            <a:off x="188913" y="6361113"/>
            <a:ext cx="469900" cy="365125"/>
          </a:xfrm>
        </p:spPr>
        <p:txBody>
          <a:bodyPr/>
          <a:lstStyle>
            <a:lvl1pPr>
              <a:defRPr/>
            </a:lvl1pPr>
          </a:lstStyle>
          <a:p>
            <a:pPr>
              <a:defRPr/>
            </a:pPr>
            <a:fld id="{5E7F9A82-2A47-4BDF-A20B-1110817F3DCB}" type="slidenum">
              <a:rPr lang="da-DK"/>
              <a:pPr>
                <a:defRPr/>
              </a:pPr>
              <a:t>‹nr.›</a:t>
            </a:fld>
            <a:endParaRPr lang="da-DK" dirty="0"/>
          </a:p>
        </p:txBody>
      </p:sp>
      <p:pic>
        <p:nvPicPr>
          <p:cNvPr id="9" name="Billede 8">
            <a:extLst>
              <a:ext uri="{FF2B5EF4-FFF2-40B4-BE49-F238E27FC236}">
                <a16:creationId xmlns:a16="http://schemas.microsoft.com/office/drawing/2014/main" id="{F5509BC8-DC97-4DA1-80B9-D516D6A97E5A}"/>
              </a:ext>
            </a:extLst>
          </p:cNvPr>
          <p:cNvPicPr>
            <a:picLocks noChangeAspect="1"/>
          </p:cNvPicPr>
          <p:nvPr userDrawn="1"/>
        </p:nvPicPr>
        <p:blipFill>
          <a:blip r:embed="rId2"/>
          <a:stretch>
            <a:fillRect/>
          </a:stretch>
        </p:blipFill>
        <p:spPr>
          <a:xfrm rot="806426">
            <a:off x="9817409" y="334728"/>
            <a:ext cx="1860787" cy="605553"/>
          </a:xfrm>
          <a:prstGeom prst="rect">
            <a:avLst/>
          </a:prstGeom>
        </p:spPr>
      </p:pic>
    </p:spTree>
    <p:extLst>
      <p:ext uri="{BB962C8B-B14F-4D97-AF65-F5344CB8AC3E}">
        <p14:creationId xmlns:p14="http://schemas.microsoft.com/office/powerpoint/2010/main" val="39140300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da-DK"/>
              <a:t>Klik for at redigere i master</a:t>
            </a:r>
          </a:p>
        </p:txBody>
      </p:sp>
      <p:sp>
        <p:nvSpPr>
          <p:cNvPr id="3" name="Pladsholder til teks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a:t>Rediger typografien i masterens</a:t>
            </a:r>
          </a:p>
        </p:txBody>
      </p:sp>
      <p:sp>
        <p:nvSpPr>
          <p:cNvPr id="6" name="Pladsholder til sidefod 4"/>
          <p:cNvSpPr>
            <a:spLocks noGrp="1"/>
          </p:cNvSpPr>
          <p:nvPr>
            <p:ph type="ftr" sz="quarter" idx="10"/>
          </p:nvPr>
        </p:nvSpPr>
        <p:spPr/>
        <p:txBody>
          <a:bodyPr/>
          <a:lstStyle>
            <a:lvl1pPr>
              <a:defRPr/>
            </a:lvl1pPr>
          </a:lstStyle>
          <a:p>
            <a:pPr>
              <a:defRPr/>
            </a:pPr>
            <a:endParaRPr lang="da-DK"/>
          </a:p>
        </p:txBody>
      </p:sp>
      <p:sp>
        <p:nvSpPr>
          <p:cNvPr id="7" name="Pladsholder til dato 3"/>
          <p:cNvSpPr>
            <a:spLocks noGrp="1"/>
          </p:cNvSpPr>
          <p:nvPr>
            <p:ph type="dt" sz="half" idx="11"/>
          </p:nvPr>
        </p:nvSpPr>
        <p:spPr>
          <a:xfrm>
            <a:off x="10929938" y="6356350"/>
            <a:ext cx="1027112" cy="365125"/>
          </a:xfrm>
        </p:spPr>
        <p:txBody>
          <a:bodyPr/>
          <a:lstStyle>
            <a:lvl1pPr>
              <a:defRPr/>
            </a:lvl1pPr>
          </a:lstStyle>
          <a:p>
            <a:pPr>
              <a:defRPr/>
            </a:pPr>
            <a:fld id="{C6EB922F-84C8-4231-8910-7FD27DFE9EFC}" type="datetime1">
              <a:rPr lang="da-DK" smtClean="0"/>
              <a:t>11-09-2018</a:t>
            </a:fld>
            <a:endParaRPr lang="da-DK" dirty="0"/>
          </a:p>
        </p:txBody>
      </p:sp>
      <p:sp>
        <p:nvSpPr>
          <p:cNvPr id="8" name="Pladsholder til slidenummer 5"/>
          <p:cNvSpPr>
            <a:spLocks noGrp="1"/>
          </p:cNvSpPr>
          <p:nvPr>
            <p:ph type="sldNum" sz="quarter" idx="12"/>
          </p:nvPr>
        </p:nvSpPr>
        <p:spPr>
          <a:xfrm>
            <a:off x="188913" y="6361113"/>
            <a:ext cx="469900" cy="365125"/>
          </a:xfrm>
        </p:spPr>
        <p:txBody>
          <a:bodyPr/>
          <a:lstStyle>
            <a:lvl1pPr>
              <a:defRPr/>
            </a:lvl1pPr>
          </a:lstStyle>
          <a:p>
            <a:pPr>
              <a:defRPr/>
            </a:pPr>
            <a:fld id="{6880AEFB-F195-4A8F-9211-D1FA2ADC3E63}" type="slidenum">
              <a:rPr lang="da-DK"/>
              <a:pPr>
                <a:defRPr/>
              </a:pPr>
              <a:t>‹nr.›</a:t>
            </a:fld>
            <a:endParaRPr lang="da-DK" dirty="0"/>
          </a:p>
        </p:txBody>
      </p:sp>
      <p:pic>
        <p:nvPicPr>
          <p:cNvPr id="9" name="Billede 8">
            <a:extLst>
              <a:ext uri="{FF2B5EF4-FFF2-40B4-BE49-F238E27FC236}">
                <a16:creationId xmlns:a16="http://schemas.microsoft.com/office/drawing/2014/main" id="{CDC3227D-E59A-4B9A-BEFD-EE3FD23544E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244432">
            <a:off x="10496151" y="370534"/>
            <a:ext cx="1470548" cy="478611"/>
          </a:xfrm>
          <a:prstGeom prst="rect">
            <a:avLst/>
          </a:prstGeom>
        </p:spPr>
      </p:pic>
    </p:spTree>
    <p:extLst>
      <p:ext uri="{BB962C8B-B14F-4D97-AF65-F5344CB8AC3E}">
        <p14:creationId xmlns:p14="http://schemas.microsoft.com/office/powerpoint/2010/main" val="32528643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2_Afsnitsoverskrift">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da-DK"/>
              <a:t>Klik for at redigere i master</a:t>
            </a:r>
          </a:p>
        </p:txBody>
      </p:sp>
      <p:sp>
        <p:nvSpPr>
          <p:cNvPr id="3" name="Pladsholder til teks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a:t>Rediger typografien i masterens</a:t>
            </a:r>
          </a:p>
        </p:txBody>
      </p:sp>
      <p:sp>
        <p:nvSpPr>
          <p:cNvPr id="6" name="Pladsholder til sidefod 4"/>
          <p:cNvSpPr>
            <a:spLocks noGrp="1"/>
          </p:cNvSpPr>
          <p:nvPr>
            <p:ph type="ftr" sz="quarter" idx="10"/>
          </p:nvPr>
        </p:nvSpPr>
        <p:spPr/>
        <p:txBody>
          <a:bodyPr/>
          <a:lstStyle>
            <a:lvl1pPr>
              <a:defRPr/>
            </a:lvl1pPr>
          </a:lstStyle>
          <a:p>
            <a:pPr>
              <a:defRPr/>
            </a:pPr>
            <a:endParaRPr lang="da-DK"/>
          </a:p>
        </p:txBody>
      </p:sp>
      <p:sp>
        <p:nvSpPr>
          <p:cNvPr id="7" name="Pladsholder til dato 3"/>
          <p:cNvSpPr>
            <a:spLocks noGrp="1"/>
          </p:cNvSpPr>
          <p:nvPr>
            <p:ph type="dt" sz="half" idx="11"/>
          </p:nvPr>
        </p:nvSpPr>
        <p:spPr>
          <a:xfrm>
            <a:off x="10929938" y="6356350"/>
            <a:ext cx="1027112" cy="365125"/>
          </a:xfrm>
        </p:spPr>
        <p:txBody>
          <a:bodyPr/>
          <a:lstStyle>
            <a:lvl1pPr>
              <a:defRPr/>
            </a:lvl1pPr>
          </a:lstStyle>
          <a:p>
            <a:pPr>
              <a:defRPr/>
            </a:pPr>
            <a:fld id="{539A69F9-6DD5-4DA9-AD20-17827A2884DE}" type="datetime1">
              <a:rPr lang="da-DK" smtClean="0"/>
              <a:t>11-09-2018</a:t>
            </a:fld>
            <a:endParaRPr lang="da-DK" dirty="0"/>
          </a:p>
        </p:txBody>
      </p:sp>
      <p:pic>
        <p:nvPicPr>
          <p:cNvPr id="9" name="Billede 8">
            <a:extLst>
              <a:ext uri="{FF2B5EF4-FFF2-40B4-BE49-F238E27FC236}">
                <a16:creationId xmlns:a16="http://schemas.microsoft.com/office/drawing/2014/main" id="{7E6204D7-B66F-4080-A488-16A5B9F86FA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816556">
            <a:off x="10264979" y="447392"/>
            <a:ext cx="1652006" cy="537669"/>
          </a:xfrm>
          <a:prstGeom prst="rect">
            <a:avLst/>
          </a:prstGeom>
        </p:spPr>
      </p:pic>
    </p:spTree>
    <p:extLst>
      <p:ext uri="{BB962C8B-B14F-4D97-AF65-F5344CB8AC3E}">
        <p14:creationId xmlns:p14="http://schemas.microsoft.com/office/powerpoint/2010/main" val="6966475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1_Afsnitsoverskrift">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da-DK"/>
              <a:t>Klik for at redigere i master</a:t>
            </a:r>
          </a:p>
        </p:txBody>
      </p:sp>
      <p:sp>
        <p:nvSpPr>
          <p:cNvPr id="3" name="Pladsholder til teks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a:t>Rediger typografien i masterens</a:t>
            </a:r>
          </a:p>
        </p:txBody>
      </p:sp>
      <p:sp>
        <p:nvSpPr>
          <p:cNvPr id="6" name="Pladsholder til sidefod 4"/>
          <p:cNvSpPr>
            <a:spLocks noGrp="1"/>
          </p:cNvSpPr>
          <p:nvPr>
            <p:ph type="ftr" sz="quarter" idx="10"/>
          </p:nvPr>
        </p:nvSpPr>
        <p:spPr/>
        <p:txBody>
          <a:bodyPr/>
          <a:lstStyle>
            <a:lvl1pPr>
              <a:defRPr/>
            </a:lvl1pPr>
          </a:lstStyle>
          <a:p>
            <a:pPr>
              <a:defRPr/>
            </a:pPr>
            <a:endParaRPr lang="da-DK"/>
          </a:p>
        </p:txBody>
      </p:sp>
      <p:sp>
        <p:nvSpPr>
          <p:cNvPr id="7" name="Pladsholder til dato 3"/>
          <p:cNvSpPr>
            <a:spLocks noGrp="1"/>
          </p:cNvSpPr>
          <p:nvPr>
            <p:ph type="dt" sz="half" idx="11"/>
          </p:nvPr>
        </p:nvSpPr>
        <p:spPr>
          <a:xfrm>
            <a:off x="10929938" y="6356350"/>
            <a:ext cx="1027112" cy="365125"/>
          </a:xfrm>
        </p:spPr>
        <p:txBody>
          <a:bodyPr/>
          <a:lstStyle>
            <a:lvl1pPr>
              <a:defRPr/>
            </a:lvl1pPr>
          </a:lstStyle>
          <a:p>
            <a:pPr>
              <a:defRPr/>
            </a:pPr>
            <a:fld id="{43850E51-B019-47D2-8EA0-3D961013D6F4}" type="datetime1">
              <a:rPr lang="da-DK" smtClean="0"/>
              <a:t>11-09-2018</a:t>
            </a:fld>
            <a:endParaRPr lang="da-DK" dirty="0"/>
          </a:p>
        </p:txBody>
      </p:sp>
      <p:sp>
        <p:nvSpPr>
          <p:cNvPr id="8" name="Pladsholder til slidenummer 5"/>
          <p:cNvSpPr>
            <a:spLocks noGrp="1"/>
          </p:cNvSpPr>
          <p:nvPr>
            <p:ph type="sldNum" sz="quarter" idx="12"/>
          </p:nvPr>
        </p:nvSpPr>
        <p:spPr>
          <a:xfrm>
            <a:off x="188913" y="6361113"/>
            <a:ext cx="469900" cy="365125"/>
          </a:xfrm>
        </p:spPr>
        <p:txBody>
          <a:bodyPr/>
          <a:lstStyle>
            <a:lvl1pPr>
              <a:defRPr/>
            </a:lvl1pPr>
          </a:lstStyle>
          <a:p>
            <a:pPr>
              <a:defRPr/>
            </a:pPr>
            <a:fld id="{BEB49A31-6F24-4EA7-9F1D-CDAAC6AD310E}" type="slidenum">
              <a:rPr lang="da-DK"/>
              <a:pPr>
                <a:defRPr/>
              </a:pPr>
              <a:t>‹nr.›</a:t>
            </a:fld>
            <a:endParaRPr lang="da-DK" dirty="0"/>
          </a:p>
        </p:txBody>
      </p:sp>
    </p:spTree>
    <p:extLst>
      <p:ext uri="{BB962C8B-B14F-4D97-AF65-F5344CB8AC3E}">
        <p14:creationId xmlns:p14="http://schemas.microsoft.com/office/powerpoint/2010/main" val="34416471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a:t>
            </a:r>
          </a:p>
        </p:txBody>
      </p:sp>
      <p:sp>
        <p:nvSpPr>
          <p:cNvPr id="3" name="Pladsholder til indhold 2"/>
          <p:cNvSpPr>
            <a:spLocks noGrp="1"/>
          </p:cNvSpPr>
          <p:nvPr>
            <p:ph sz="half" idx="1"/>
          </p:nvPr>
        </p:nvSpPr>
        <p:spPr>
          <a:xfrm>
            <a:off x="838200" y="1825625"/>
            <a:ext cx="5181600" cy="4351338"/>
          </a:xfrm>
        </p:spPr>
        <p:txBody>
          <a:body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p:cNvSpPr>
            <a:spLocks noGrp="1"/>
          </p:cNvSpPr>
          <p:nvPr>
            <p:ph sz="half" idx="2"/>
          </p:nvPr>
        </p:nvSpPr>
        <p:spPr>
          <a:xfrm>
            <a:off x="6172200" y="1825625"/>
            <a:ext cx="5181600" cy="4351338"/>
          </a:xfrm>
        </p:spPr>
        <p:txBody>
          <a:body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7" name="Pladsholder til sidefod 5"/>
          <p:cNvSpPr>
            <a:spLocks noGrp="1"/>
          </p:cNvSpPr>
          <p:nvPr>
            <p:ph type="ftr" sz="quarter" idx="10"/>
          </p:nvPr>
        </p:nvSpPr>
        <p:spPr/>
        <p:txBody>
          <a:bodyPr/>
          <a:lstStyle>
            <a:lvl1pPr>
              <a:defRPr/>
            </a:lvl1pPr>
          </a:lstStyle>
          <a:p>
            <a:pPr>
              <a:defRPr/>
            </a:pPr>
            <a:endParaRPr lang="da-DK"/>
          </a:p>
        </p:txBody>
      </p:sp>
      <p:sp>
        <p:nvSpPr>
          <p:cNvPr id="8" name="Pladsholder til dato 3"/>
          <p:cNvSpPr>
            <a:spLocks noGrp="1"/>
          </p:cNvSpPr>
          <p:nvPr>
            <p:ph type="dt" sz="half" idx="11"/>
          </p:nvPr>
        </p:nvSpPr>
        <p:spPr>
          <a:xfrm>
            <a:off x="10929938" y="6356350"/>
            <a:ext cx="1027112" cy="365125"/>
          </a:xfrm>
        </p:spPr>
        <p:txBody>
          <a:bodyPr/>
          <a:lstStyle>
            <a:lvl1pPr>
              <a:defRPr/>
            </a:lvl1pPr>
          </a:lstStyle>
          <a:p>
            <a:pPr>
              <a:defRPr/>
            </a:pPr>
            <a:fld id="{0AD4A57F-3174-4B5C-A10D-705064896AE5}" type="datetime1">
              <a:rPr lang="da-DK" smtClean="0"/>
              <a:t>11-09-2018</a:t>
            </a:fld>
            <a:endParaRPr lang="da-DK" dirty="0"/>
          </a:p>
        </p:txBody>
      </p:sp>
      <p:sp>
        <p:nvSpPr>
          <p:cNvPr id="9" name="Pladsholder til slidenummer 5"/>
          <p:cNvSpPr>
            <a:spLocks noGrp="1"/>
          </p:cNvSpPr>
          <p:nvPr>
            <p:ph type="sldNum" sz="quarter" idx="12"/>
          </p:nvPr>
        </p:nvSpPr>
        <p:spPr>
          <a:xfrm>
            <a:off x="188913" y="6361113"/>
            <a:ext cx="469900" cy="365125"/>
          </a:xfrm>
        </p:spPr>
        <p:txBody>
          <a:bodyPr/>
          <a:lstStyle>
            <a:lvl1pPr>
              <a:defRPr/>
            </a:lvl1pPr>
          </a:lstStyle>
          <a:p>
            <a:pPr>
              <a:defRPr/>
            </a:pPr>
            <a:fld id="{A2059661-4C5F-448D-AF0F-D2109EA04075}" type="slidenum">
              <a:rPr lang="da-DK"/>
              <a:pPr>
                <a:defRPr/>
              </a:pPr>
              <a:t>‹nr.›</a:t>
            </a:fld>
            <a:endParaRPr lang="da-DK" dirty="0"/>
          </a:p>
        </p:txBody>
      </p:sp>
    </p:spTree>
    <p:extLst>
      <p:ext uri="{BB962C8B-B14F-4D97-AF65-F5344CB8AC3E}">
        <p14:creationId xmlns:p14="http://schemas.microsoft.com/office/powerpoint/2010/main" val="37431522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da-DK"/>
              <a:t>Klik for at redigere i master</a:t>
            </a:r>
          </a:p>
        </p:txBody>
      </p:sp>
      <p:sp>
        <p:nvSpPr>
          <p:cNvPr id="3" name="Pladsholder til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Rediger typografien i masterens</a:t>
            </a:r>
          </a:p>
        </p:txBody>
      </p:sp>
      <p:sp>
        <p:nvSpPr>
          <p:cNvPr id="4" name="Pladsholder til indhold 3"/>
          <p:cNvSpPr>
            <a:spLocks noGrp="1"/>
          </p:cNvSpPr>
          <p:nvPr>
            <p:ph sz="half" idx="2"/>
          </p:nvPr>
        </p:nvSpPr>
        <p:spPr>
          <a:xfrm>
            <a:off x="839788" y="2505075"/>
            <a:ext cx="5157787" cy="3684588"/>
          </a:xfrm>
        </p:spPr>
        <p:txBody>
          <a:body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5" name="Pladsholder til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Rediger typografien i masterens</a:t>
            </a:r>
          </a:p>
        </p:txBody>
      </p:sp>
      <p:sp>
        <p:nvSpPr>
          <p:cNvPr id="6" name="Pladsholder til indhold 5"/>
          <p:cNvSpPr>
            <a:spLocks noGrp="1"/>
          </p:cNvSpPr>
          <p:nvPr>
            <p:ph sz="quarter" idx="4"/>
          </p:nvPr>
        </p:nvSpPr>
        <p:spPr>
          <a:xfrm>
            <a:off x="6172200" y="2505075"/>
            <a:ext cx="5183188" cy="3684588"/>
          </a:xfrm>
        </p:spPr>
        <p:txBody>
          <a:body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9" name="Pladsholder til sidefod 7"/>
          <p:cNvSpPr>
            <a:spLocks noGrp="1"/>
          </p:cNvSpPr>
          <p:nvPr>
            <p:ph type="ftr" sz="quarter" idx="10"/>
          </p:nvPr>
        </p:nvSpPr>
        <p:spPr/>
        <p:txBody>
          <a:bodyPr/>
          <a:lstStyle>
            <a:lvl1pPr>
              <a:defRPr/>
            </a:lvl1pPr>
          </a:lstStyle>
          <a:p>
            <a:pPr>
              <a:defRPr/>
            </a:pPr>
            <a:endParaRPr lang="da-DK"/>
          </a:p>
        </p:txBody>
      </p:sp>
      <p:sp>
        <p:nvSpPr>
          <p:cNvPr id="10" name="Pladsholder til dato 3"/>
          <p:cNvSpPr>
            <a:spLocks noGrp="1"/>
          </p:cNvSpPr>
          <p:nvPr>
            <p:ph type="dt" sz="half" idx="11"/>
          </p:nvPr>
        </p:nvSpPr>
        <p:spPr>
          <a:xfrm>
            <a:off x="10929938" y="6356350"/>
            <a:ext cx="1027112" cy="365125"/>
          </a:xfrm>
        </p:spPr>
        <p:txBody>
          <a:bodyPr/>
          <a:lstStyle>
            <a:lvl1pPr>
              <a:defRPr/>
            </a:lvl1pPr>
          </a:lstStyle>
          <a:p>
            <a:pPr>
              <a:defRPr/>
            </a:pPr>
            <a:fld id="{718DFD82-B001-4A68-8A6F-F549978F953E}" type="datetime1">
              <a:rPr lang="da-DK" smtClean="0"/>
              <a:t>11-09-2018</a:t>
            </a:fld>
            <a:endParaRPr lang="da-DK" dirty="0"/>
          </a:p>
        </p:txBody>
      </p:sp>
      <p:sp>
        <p:nvSpPr>
          <p:cNvPr id="11" name="Pladsholder til slidenummer 5"/>
          <p:cNvSpPr>
            <a:spLocks noGrp="1"/>
          </p:cNvSpPr>
          <p:nvPr>
            <p:ph type="sldNum" sz="quarter" idx="12"/>
          </p:nvPr>
        </p:nvSpPr>
        <p:spPr>
          <a:xfrm>
            <a:off x="188913" y="6361113"/>
            <a:ext cx="469900" cy="365125"/>
          </a:xfrm>
        </p:spPr>
        <p:txBody>
          <a:bodyPr/>
          <a:lstStyle>
            <a:lvl1pPr>
              <a:defRPr/>
            </a:lvl1pPr>
          </a:lstStyle>
          <a:p>
            <a:pPr>
              <a:defRPr/>
            </a:pPr>
            <a:fld id="{E48B5459-F04C-49C3-9451-88396E38E542}" type="slidenum">
              <a:rPr lang="da-DK"/>
              <a:pPr>
                <a:defRPr/>
              </a:pPr>
              <a:t>‹nr.›</a:t>
            </a:fld>
            <a:endParaRPr lang="da-DK" dirty="0"/>
          </a:p>
        </p:txBody>
      </p:sp>
    </p:spTree>
    <p:extLst>
      <p:ext uri="{BB962C8B-B14F-4D97-AF65-F5344CB8AC3E}">
        <p14:creationId xmlns:p14="http://schemas.microsoft.com/office/powerpoint/2010/main" val="23541536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a:t>
            </a:r>
          </a:p>
        </p:txBody>
      </p:sp>
      <p:sp>
        <p:nvSpPr>
          <p:cNvPr id="5" name="Pladsholder til sidefod 3"/>
          <p:cNvSpPr>
            <a:spLocks noGrp="1"/>
          </p:cNvSpPr>
          <p:nvPr>
            <p:ph type="ftr" sz="quarter" idx="10"/>
          </p:nvPr>
        </p:nvSpPr>
        <p:spPr/>
        <p:txBody>
          <a:bodyPr/>
          <a:lstStyle>
            <a:lvl1pPr>
              <a:defRPr/>
            </a:lvl1pPr>
          </a:lstStyle>
          <a:p>
            <a:pPr>
              <a:defRPr/>
            </a:pPr>
            <a:endParaRPr lang="da-DK"/>
          </a:p>
        </p:txBody>
      </p:sp>
      <p:sp>
        <p:nvSpPr>
          <p:cNvPr id="6" name="Pladsholder til dato 3"/>
          <p:cNvSpPr>
            <a:spLocks noGrp="1"/>
          </p:cNvSpPr>
          <p:nvPr>
            <p:ph type="dt" sz="half" idx="11"/>
          </p:nvPr>
        </p:nvSpPr>
        <p:spPr>
          <a:xfrm>
            <a:off x="10929938" y="6356350"/>
            <a:ext cx="1027112" cy="365125"/>
          </a:xfrm>
        </p:spPr>
        <p:txBody>
          <a:bodyPr/>
          <a:lstStyle>
            <a:lvl1pPr>
              <a:defRPr/>
            </a:lvl1pPr>
          </a:lstStyle>
          <a:p>
            <a:pPr>
              <a:defRPr/>
            </a:pPr>
            <a:fld id="{B3FD3FEE-9646-41BF-9325-AD0DF8066068}" type="datetime1">
              <a:rPr lang="da-DK" smtClean="0"/>
              <a:t>11-09-2018</a:t>
            </a:fld>
            <a:endParaRPr lang="da-DK" dirty="0"/>
          </a:p>
        </p:txBody>
      </p:sp>
      <p:sp>
        <p:nvSpPr>
          <p:cNvPr id="7" name="Pladsholder til slidenummer 5"/>
          <p:cNvSpPr>
            <a:spLocks noGrp="1"/>
          </p:cNvSpPr>
          <p:nvPr>
            <p:ph type="sldNum" sz="quarter" idx="12"/>
          </p:nvPr>
        </p:nvSpPr>
        <p:spPr>
          <a:xfrm>
            <a:off x="188913" y="6361113"/>
            <a:ext cx="469900" cy="365125"/>
          </a:xfrm>
        </p:spPr>
        <p:txBody>
          <a:bodyPr/>
          <a:lstStyle>
            <a:lvl1pPr>
              <a:defRPr/>
            </a:lvl1pPr>
          </a:lstStyle>
          <a:p>
            <a:pPr>
              <a:defRPr/>
            </a:pPr>
            <a:fld id="{10D8540F-45B5-45CC-9057-64ACFCA6C071}" type="slidenum">
              <a:rPr lang="da-DK"/>
              <a:pPr>
                <a:defRPr/>
              </a:pPr>
              <a:t>‹nr.›</a:t>
            </a:fld>
            <a:endParaRPr lang="da-DK" dirty="0"/>
          </a:p>
        </p:txBody>
      </p:sp>
    </p:spTree>
    <p:extLst>
      <p:ext uri="{BB962C8B-B14F-4D97-AF65-F5344CB8AC3E}">
        <p14:creationId xmlns:p14="http://schemas.microsoft.com/office/powerpoint/2010/main" val="18427047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4" name="Pladsholder til sidefod 2"/>
          <p:cNvSpPr>
            <a:spLocks noGrp="1"/>
          </p:cNvSpPr>
          <p:nvPr>
            <p:ph type="ftr" sz="quarter" idx="10"/>
          </p:nvPr>
        </p:nvSpPr>
        <p:spPr/>
        <p:txBody>
          <a:bodyPr/>
          <a:lstStyle>
            <a:lvl1pPr>
              <a:defRPr/>
            </a:lvl1pPr>
          </a:lstStyle>
          <a:p>
            <a:pPr>
              <a:defRPr/>
            </a:pPr>
            <a:endParaRPr lang="da-DK"/>
          </a:p>
        </p:txBody>
      </p:sp>
      <p:sp>
        <p:nvSpPr>
          <p:cNvPr id="5" name="Pladsholder til dato 3"/>
          <p:cNvSpPr>
            <a:spLocks noGrp="1"/>
          </p:cNvSpPr>
          <p:nvPr>
            <p:ph type="dt" sz="half" idx="11"/>
          </p:nvPr>
        </p:nvSpPr>
        <p:spPr>
          <a:xfrm>
            <a:off x="10929938" y="6356350"/>
            <a:ext cx="1027112" cy="365125"/>
          </a:xfrm>
        </p:spPr>
        <p:txBody>
          <a:bodyPr/>
          <a:lstStyle>
            <a:lvl1pPr>
              <a:defRPr/>
            </a:lvl1pPr>
          </a:lstStyle>
          <a:p>
            <a:pPr>
              <a:defRPr/>
            </a:pPr>
            <a:fld id="{F90F0B1A-326E-4271-B048-E10BBC6CE7C1}" type="datetime1">
              <a:rPr lang="da-DK" smtClean="0"/>
              <a:t>11-09-2018</a:t>
            </a:fld>
            <a:endParaRPr lang="da-DK" dirty="0"/>
          </a:p>
        </p:txBody>
      </p:sp>
      <p:sp>
        <p:nvSpPr>
          <p:cNvPr id="6" name="Pladsholder til slidenummer 5"/>
          <p:cNvSpPr>
            <a:spLocks noGrp="1"/>
          </p:cNvSpPr>
          <p:nvPr>
            <p:ph type="sldNum" sz="quarter" idx="12"/>
          </p:nvPr>
        </p:nvSpPr>
        <p:spPr>
          <a:xfrm>
            <a:off x="188913" y="6361113"/>
            <a:ext cx="469900" cy="365125"/>
          </a:xfrm>
        </p:spPr>
        <p:txBody>
          <a:bodyPr/>
          <a:lstStyle>
            <a:lvl1pPr>
              <a:defRPr/>
            </a:lvl1pPr>
          </a:lstStyle>
          <a:p>
            <a:pPr>
              <a:defRPr/>
            </a:pPr>
            <a:fld id="{EAB2568E-FFA5-41F1-9841-DC7BC19D77E7}" type="slidenum">
              <a:rPr lang="da-DK"/>
              <a:pPr>
                <a:defRPr/>
              </a:pPr>
              <a:t>‹nr.›</a:t>
            </a:fld>
            <a:endParaRPr lang="da-DK" dirty="0"/>
          </a:p>
        </p:txBody>
      </p:sp>
    </p:spTree>
    <p:extLst>
      <p:ext uri="{BB962C8B-B14F-4D97-AF65-F5344CB8AC3E}">
        <p14:creationId xmlns:p14="http://schemas.microsoft.com/office/powerpoint/2010/main" val="12347147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Pladsholder til titel 1"/>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da-DK" altLang="da-DK"/>
              <a:t>Klik for at redigere i master</a:t>
            </a:r>
          </a:p>
        </p:txBody>
      </p:sp>
      <p:sp>
        <p:nvSpPr>
          <p:cNvPr id="1027" name="Pladsholder til tekst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a-DK" altLang="da-DK"/>
              <a:t>Rediger typografien i masterens</a:t>
            </a:r>
          </a:p>
          <a:p>
            <a:pPr lvl="1"/>
            <a:r>
              <a:rPr lang="da-DK" altLang="da-DK"/>
              <a:t>Andet niveau</a:t>
            </a:r>
          </a:p>
          <a:p>
            <a:pPr lvl="2"/>
            <a:r>
              <a:rPr lang="da-DK" altLang="da-DK"/>
              <a:t>Tredje niveau</a:t>
            </a:r>
          </a:p>
          <a:p>
            <a:pPr lvl="3"/>
            <a:r>
              <a:rPr lang="da-DK" altLang="da-DK"/>
              <a:t>Fjerde niveau</a:t>
            </a:r>
          </a:p>
          <a:p>
            <a:pPr lvl="4"/>
            <a:r>
              <a:rPr lang="da-DK" altLang="da-DK"/>
              <a:t>Femte niveau</a:t>
            </a:r>
          </a:p>
        </p:txBody>
      </p:sp>
      <p:sp>
        <p:nvSpPr>
          <p:cNvPr id="4" name="Pladsholder til dato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949BD8D3-898D-4CAB-BF19-A175AF6E6810}" type="datetime1">
              <a:rPr lang="da-DK" smtClean="0"/>
              <a:t>11-09-2018</a:t>
            </a:fld>
            <a:endParaRPr lang="da-DK"/>
          </a:p>
        </p:txBody>
      </p:sp>
      <p:sp>
        <p:nvSpPr>
          <p:cNvPr id="5" name="Pladsholder til sidefod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da-DK"/>
          </a:p>
        </p:txBody>
      </p:sp>
      <p:sp>
        <p:nvSpPr>
          <p:cNvPr id="6" name="Pladsholder til slide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tx1">
                    <a:tint val="75000"/>
                  </a:schemeClr>
                </a:solidFill>
                <a:latin typeface="+mn-lt"/>
              </a:defRPr>
            </a:lvl1pPr>
          </a:lstStyle>
          <a:p>
            <a:pPr>
              <a:defRPr/>
            </a:pPr>
            <a:fld id="{8F074E92-1D5E-4CEE-9848-D7329AAF1C1E}" type="slidenum">
              <a:rPr lang="da-DK"/>
              <a:pPr>
                <a:defRPr/>
              </a:pPr>
              <a:t>‹nr.›</a:t>
            </a:fld>
            <a:endParaRPr lang="da-DK"/>
          </a:p>
        </p:txBody>
      </p:sp>
    </p:spTree>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 id="2147483713" r:id="rId13"/>
  </p:sldLayoutIdLst>
  <p:hf hdr="0" ftr="0" dt="0"/>
  <p:txStyles>
    <p:titleStyle>
      <a:lvl1pPr algn="l" rtl="0" eaLnBrk="1" fontAlgn="base" hangingPunct="1">
        <a:lnSpc>
          <a:spcPct val="90000"/>
        </a:lnSpc>
        <a:spcBef>
          <a:spcPct val="0"/>
        </a:spcBef>
        <a:spcAft>
          <a:spcPct val="0"/>
        </a:spcAft>
        <a:defRPr sz="4400" kern="1200">
          <a:solidFill>
            <a:schemeClr val="tx1"/>
          </a:solidFill>
          <a:latin typeface="+mj-lt"/>
          <a:ea typeface="+mj-ea"/>
          <a:cs typeface="+mj-cs"/>
        </a:defRPr>
      </a:lvl1pPr>
      <a:lvl2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2pPr>
      <a:lvl3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3pPr>
      <a:lvl4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4pPr>
      <a:lvl5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5pPr>
      <a:lvl6pPr marL="4572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6pPr>
      <a:lvl7pPr marL="9144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7pPr>
      <a:lvl8pPr marL="13716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8pPr>
      <a:lvl9pPr marL="18288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1" fontAlgn="base" hangingPunct="1">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hyperlink" Target="http://www.forhandlingsfaellesskabet.dk/pjecer/pjecer-i-samarbejde/sf&#237;-rapport-rummelighed-i-praksis.aspx" TargetMode="External"/><Relationship Id="rId3" Type="http://schemas.openxmlformats.org/officeDocument/2006/relationships/hyperlink" Target="http://www.forhandlingsfaellesskabet.dk/media/1011978/6_b_1_1_2015.pdf" TargetMode="External"/><Relationship Id="rId7" Type="http://schemas.openxmlformats.org/officeDocument/2006/relationships/hyperlink" Target="http://www.forhandlingsfaellesskabet.dk/pjecer/pjecer-i-samarbejde/sfi-pjece-rummelighed-i-praksis,-kort-og-klart.aspx" TargetMode="External"/><Relationship Id="rId12" Type="http://schemas.openxmlformats.org/officeDocument/2006/relationships/hyperlink" Target="http://www.forhandlingsfaellesskabet.dk/pjecer/pjecer-i-samarbejde/perspektiv-for-alle-paa-arbejdspladsen-samling-af-de-10-artikeltemaer.aspx"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hyperlink" Target="http://www.forhandlingsfaellesskabet.dk/media/1022169/16-0413_brev_til_hovedmed.pdf" TargetMode="External"/><Relationship Id="rId11" Type="http://schemas.openxmlformats.org/officeDocument/2006/relationships/hyperlink" Target="http://vpt.dk/generelle-aftaler/tr-har-en-noglerolle-i-gode-inklusionsforlob" TargetMode="External"/><Relationship Id="rId5" Type="http://schemas.openxmlformats.org/officeDocument/2006/relationships/hyperlink" Target="http://www.forhandlingsfaellesskabet.dk/pjecer/pjecer-i-samarbejde/vejledning-ansaettelser-paa-saerlige-vilkaar.aspx" TargetMode="External"/><Relationship Id="rId10" Type="http://schemas.openxmlformats.org/officeDocument/2006/relationships/hyperlink" Target="http://www.forhandlingsfaellesskabet.dk/pjecer/pjecer-i-samarbejde/perspektiv-for-alle-paa-arbejdspladsen.aspx" TargetMode="External"/><Relationship Id="rId4" Type="http://schemas.openxmlformats.org/officeDocument/2006/relationships/hyperlink" Target="http://www.forhandlingsfaellesskabet.dk/media/1011982/6_b_1_2_2015.pdf" TargetMode="External"/><Relationship Id="rId9" Type="http://schemas.openxmlformats.org/officeDocument/2006/relationships/hyperlink" Target="http://vpt.dk/sites/default/files/2017-06/Opl%C3%A6g%20fra%20SFI.pdf"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felt 1">
            <a:extLst>
              <a:ext uri="{FF2B5EF4-FFF2-40B4-BE49-F238E27FC236}">
                <a16:creationId xmlns:a16="http://schemas.microsoft.com/office/drawing/2014/main" id="{8D1D2D48-9D1A-4A6A-880C-A4CE96BBC20D}"/>
              </a:ext>
            </a:extLst>
          </p:cNvPr>
          <p:cNvSpPr txBox="1"/>
          <p:nvPr/>
        </p:nvSpPr>
        <p:spPr>
          <a:xfrm>
            <a:off x="4604084" y="4395537"/>
            <a:ext cx="3577390" cy="1446550"/>
          </a:xfrm>
          <a:prstGeom prst="rect">
            <a:avLst/>
          </a:prstGeom>
          <a:noFill/>
        </p:spPr>
        <p:txBody>
          <a:bodyPr wrap="square" rtlCol="0">
            <a:spAutoFit/>
          </a:bodyPr>
          <a:lstStyle/>
          <a:p>
            <a:pPr algn="ctr"/>
            <a:r>
              <a:rPr lang="da-DK" sz="4400" dirty="0" err="1"/>
              <a:t>HovedMED</a:t>
            </a:r>
            <a:r>
              <a:rPr lang="da-DK" sz="4400" dirty="0"/>
              <a:t>-plancher</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z="3200" dirty="0"/>
              <a:t>§ 3 Fastlæggelse af retningslinjer i det øverste </a:t>
            </a:r>
            <a:br>
              <a:rPr lang="da-DK" sz="3200" dirty="0"/>
            </a:br>
            <a:r>
              <a:rPr lang="da-DK" sz="3200" dirty="0"/>
              <a:t>medindflydelses- og medbestemmelsesudvalg </a:t>
            </a:r>
            <a:br>
              <a:rPr lang="da-DK" sz="3200" dirty="0"/>
            </a:br>
            <a:endParaRPr lang="da-DK" sz="3200" dirty="0"/>
          </a:p>
        </p:txBody>
      </p:sp>
      <p:sp>
        <p:nvSpPr>
          <p:cNvPr id="3" name="Pladsholder til indhold 2"/>
          <p:cNvSpPr>
            <a:spLocks noGrp="1"/>
          </p:cNvSpPr>
          <p:nvPr>
            <p:ph idx="1"/>
          </p:nvPr>
        </p:nvSpPr>
        <p:spPr/>
        <p:txBody>
          <a:bodyPr/>
          <a:lstStyle/>
          <a:p>
            <a:pPr marL="0" indent="0">
              <a:buNone/>
            </a:pPr>
            <a:r>
              <a:rPr lang="da-DK" sz="1400" i="1" dirty="0"/>
              <a:t>Stk. I </a:t>
            </a:r>
            <a:r>
              <a:rPr lang="da-DK" sz="1400" dirty="0"/>
              <a:t>Der skal ske en generel og overordnet drøftelse i det øverste medindflydelses- og med-bestemmelsesudvalg med henblik på </a:t>
            </a:r>
          </a:p>
          <a:p>
            <a:pPr marL="0" indent="0">
              <a:buNone/>
            </a:pPr>
            <a:r>
              <a:rPr lang="da-DK" sz="1400" dirty="0"/>
              <a:t>	• at fremme en fælles forståelse af og holdning til beskæftigelse på særlige vilkår, </a:t>
            </a:r>
          </a:p>
          <a:p>
            <a:pPr marL="0" indent="0">
              <a:buNone/>
            </a:pPr>
            <a:r>
              <a:rPr lang="da-DK" sz="1400" dirty="0"/>
              <a:t>	• at fastlægge retningslinjer for beskæftigelse af personer med nedsat arbejdsevne og ledige, </a:t>
            </a:r>
          </a:p>
          <a:p>
            <a:pPr marL="0" indent="0">
              <a:buNone/>
            </a:pPr>
            <a:r>
              <a:rPr lang="da-DK" sz="1400" dirty="0"/>
              <a:t>	• at drøfte retningslinjer og konsekvenser for personale- og arbejdsvilkår for de øvrige ansatte, herunder sikre, at fortrængning 	eller udstødelse af allerede ansatte ikke finder sted, samt </a:t>
            </a:r>
          </a:p>
          <a:p>
            <a:pPr marL="0" indent="0">
              <a:buNone/>
            </a:pPr>
            <a:r>
              <a:rPr lang="da-DK" sz="1400" dirty="0"/>
              <a:t>	• at drøfte opfyldelse af aftalens formål og personalepolitiske tiltag for at forbedre det fysiske og psykiske arbejdsmiljø, herunder 	at forebygge sygdom og nedsættelse af arbejdsevnen. </a:t>
            </a:r>
          </a:p>
          <a:p>
            <a:pPr marL="0" indent="0">
              <a:buNone/>
            </a:pPr>
            <a:r>
              <a:rPr lang="da-DK" sz="1400" i="1" dirty="0"/>
              <a:t>Stk. 2 </a:t>
            </a:r>
            <a:r>
              <a:rPr lang="da-DK" sz="1400" dirty="0"/>
              <a:t>I drøftelserne om retningslinjer for beskæftigelse af ledige i job med løntilskud og andre i tilbud efter lov om en aktiv beskæftigelsesindsats indgår elementer som, fx </a:t>
            </a:r>
          </a:p>
          <a:p>
            <a:pPr marL="0" indent="0">
              <a:buNone/>
            </a:pPr>
            <a:r>
              <a:rPr lang="da-DK" sz="1400" dirty="0"/>
              <a:t>	a) antallet af ledige og personer med nedsat arbejdsevne, der er ansat/aktiverede i løntilskudsjob og virksomhedspraktik, </a:t>
            </a:r>
          </a:p>
          <a:p>
            <a:pPr marL="0" indent="0">
              <a:buNone/>
            </a:pPr>
            <a:r>
              <a:rPr lang="da-DK" sz="1400" dirty="0"/>
              <a:t>	b) disses fordeling på områder, og </a:t>
            </a:r>
          </a:p>
          <a:p>
            <a:pPr marL="0" indent="0">
              <a:buNone/>
            </a:pPr>
            <a:r>
              <a:rPr lang="da-DK" sz="1400" dirty="0"/>
              <a:t>	c) det generelle indhold af forløb, herunder uddannelseselementer, og </a:t>
            </a:r>
          </a:p>
          <a:p>
            <a:pPr marL="0" indent="0">
              <a:buNone/>
            </a:pPr>
            <a:r>
              <a:rPr lang="da-DK" sz="1400" dirty="0"/>
              <a:t>	d) generelle retningslinjer om </a:t>
            </a:r>
            <a:r>
              <a:rPr lang="da-DK" sz="1400" dirty="0" err="1"/>
              <a:t>merbeskæftigelsesforudsætninger</a:t>
            </a:r>
            <a:r>
              <a:rPr lang="da-DK" sz="1400" dirty="0"/>
              <a:t>, jf. lov og bekendtgørelse om en aktiv beskæftigelsesindsats. </a:t>
            </a:r>
          </a:p>
          <a:p>
            <a:pPr marL="0" indent="0">
              <a:buNone/>
            </a:pPr>
            <a:r>
              <a:rPr lang="da-DK" sz="1400" dirty="0"/>
              <a:t>Bemærkning: De konkrete elementer, der kan danne udgangspunkt for drøftelsen og fastsættelsen af retningslinjer er beskrevet i bilag 1. </a:t>
            </a:r>
          </a:p>
        </p:txBody>
      </p:sp>
      <p:sp>
        <p:nvSpPr>
          <p:cNvPr id="4" name="Pladsholder til slidenummer 3"/>
          <p:cNvSpPr>
            <a:spLocks noGrp="1"/>
          </p:cNvSpPr>
          <p:nvPr>
            <p:ph type="sldNum" sz="quarter" idx="12"/>
          </p:nvPr>
        </p:nvSpPr>
        <p:spPr/>
        <p:txBody>
          <a:bodyPr/>
          <a:lstStyle/>
          <a:p>
            <a:pPr>
              <a:defRPr/>
            </a:pPr>
            <a:fld id="{5E7F9A82-2A47-4BDF-A20B-1110817F3DCB}" type="slidenum">
              <a:rPr lang="da-DK" smtClean="0"/>
              <a:pPr>
                <a:defRPr/>
              </a:pPr>
              <a:t>10</a:t>
            </a:fld>
            <a:endParaRPr lang="da-DK" dirty="0"/>
          </a:p>
        </p:txBody>
      </p:sp>
    </p:spTree>
    <p:extLst>
      <p:ext uri="{BB962C8B-B14F-4D97-AF65-F5344CB8AC3E}">
        <p14:creationId xmlns:p14="http://schemas.microsoft.com/office/powerpoint/2010/main" val="4305047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z="3200" dirty="0"/>
              <a:t>Drøftelse og fastsættelse af retningslinjer i det </a:t>
            </a:r>
            <a:br>
              <a:rPr lang="da-DK" sz="3200" dirty="0"/>
            </a:br>
            <a:r>
              <a:rPr lang="da-DK" sz="3200" dirty="0"/>
              <a:t>øverste medindflydelses- og medbestemmelsesudvalg </a:t>
            </a:r>
            <a:br>
              <a:rPr lang="da-DK" sz="3200" dirty="0"/>
            </a:br>
            <a:endParaRPr lang="da-DK" sz="3200" dirty="0"/>
          </a:p>
        </p:txBody>
      </p:sp>
      <p:sp>
        <p:nvSpPr>
          <p:cNvPr id="3" name="Pladsholder til indhold 2"/>
          <p:cNvSpPr>
            <a:spLocks noGrp="1"/>
          </p:cNvSpPr>
          <p:nvPr>
            <p:ph idx="1"/>
          </p:nvPr>
        </p:nvSpPr>
        <p:spPr>
          <a:xfrm>
            <a:off x="838200" y="1690688"/>
            <a:ext cx="10515600" cy="4486275"/>
          </a:xfrm>
        </p:spPr>
        <p:txBody>
          <a:bodyPr/>
          <a:lstStyle/>
          <a:p>
            <a:pPr marL="0" indent="0">
              <a:buNone/>
            </a:pPr>
            <a:r>
              <a:rPr lang="da-DK" sz="1200" b="1" dirty="0"/>
              <a:t>Medarbejderne på arbejdspladserne inddrages i videst muligt omfang ved ansættelse af personer med nedsat arbejdsevne og ledige. </a:t>
            </a:r>
          </a:p>
          <a:p>
            <a:pPr marL="0" indent="0">
              <a:buNone/>
            </a:pPr>
            <a:r>
              <a:rPr lang="da-DK" sz="1200" b="1" dirty="0"/>
              <a:t>De konkrete elementer, der kan danne udgangspunkt for drøftelsen og fastlæggelsen af retningslinjer kan fx være (se evt. også bilag 1 til rammeaftalen om det sociale kapitel): </a:t>
            </a:r>
          </a:p>
          <a:p>
            <a:pPr marL="0" indent="0">
              <a:buNone/>
            </a:pPr>
            <a:r>
              <a:rPr lang="da-DK" sz="1200" dirty="0"/>
              <a:t>	• Muligheder og barrierer ved implementering af aftalen, fx ved afdækning af anvendelsen af det sociale kapitel, konkrete problemer på 	arbejdspladserne, holdningsmæssige barrierer m.v. </a:t>
            </a:r>
          </a:p>
          <a:p>
            <a:pPr marL="0" indent="0">
              <a:buNone/>
            </a:pPr>
            <a:r>
              <a:rPr lang="da-DK" sz="1200" dirty="0"/>
              <a:t>	• Behovet for en handlingsplan for det/de kommende år på området. </a:t>
            </a:r>
          </a:p>
          <a:p>
            <a:pPr marL="0" indent="0">
              <a:buNone/>
            </a:pPr>
            <a:r>
              <a:rPr lang="da-DK" sz="1200" dirty="0"/>
              <a:t>	• Evaluering af indsatsen på området. </a:t>
            </a:r>
          </a:p>
          <a:p>
            <a:pPr marL="0" indent="0">
              <a:buNone/>
            </a:pPr>
            <a:r>
              <a:rPr lang="da-DK" sz="1200" dirty="0"/>
              <a:t>	• Behovet for at fastlægge procedurer for medarbejderinddragelse centralt og på arbejdspladserne. </a:t>
            </a:r>
          </a:p>
          <a:p>
            <a:pPr marL="0" indent="0">
              <a:buNone/>
            </a:pPr>
            <a:r>
              <a:rPr lang="da-DK" sz="1200" dirty="0"/>
              <a:t>	• Informationsaktiviteter. </a:t>
            </a:r>
          </a:p>
          <a:p>
            <a:pPr marL="0" indent="0">
              <a:buNone/>
            </a:pPr>
            <a:r>
              <a:rPr lang="da-DK" sz="1200" dirty="0"/>
              <a:t>	• Generelle retningslinjer vedrørende merbeskæftigelse. </a:t>
            </a:r>
          </a:p>
          <a:p>
            <a:pPr marL="0" indent="0">
              <a:buNone/>
            </a:pPr>
            <a:r>
              <a:rPr lang="da-DK" sz="1200" dirty="0"/>
              <a:t>	• For ledige i løntilskudsjob samt andre i tilbud efter lov om en aktiv beskæftigelsesindsats drøftes desuden: </a:t>
            </a:r>
          </a:p>
          <a:p>
            <a:pPr marL="0" indent="0">
              <a:buNone/>
            </a:pPr>
            <a:r>
              <a:rPr lang="da-DK" sz="1200" dirty="0"/>
              <a:t>	- antallet af ledige og personer med nedsat arbejdsevne, der er ansat/aktiverede i løntilskudsjob og virksomhedspraktik, </a:t>
            </a:r>
          </a:p>
          <a:p>
            <a:pPr marL="0" indent="0">
              <a:buNone/>
            </a:pPr>
            <a:r>
              <a:rPr lang="da-DK" sz="1200" dirty="0"/>
              <a:t>	- fordelingen på områder, </a:t>
            </a:r>
          </a:p>
          <a:p>
            <a:pPr marL="0" indent="0">
              <a:buNone/>
            </a:pPr>
            <a:r>
              <a:rPr lang="da-DK" sz="1200" dirty="0"/>
              <a:t>	- det generelle indhold af forløb, herunder uddannelseselementer. </a:t>
            </a:r>
          </a:p>
          <a:p>
            <a:pPr marL="0" indent="0">
              <a:buNone/>
            </a:pPr>
            <a:endParaRPr lang="da-DK" dirty="0"/>
          </a:p>
        </p:txBody>
      </p:sp>
      <p:sp>
        <p:nvSpPr>
          <p:cNvPr id="4" name="Pladsholder til slidenummer 3"/>
          <p:cNvSpPr>
            <a:spLocks noGrp="1"/>
          </p:cNvSpPr>
          <p:nvPr>
            <p:ph type="sldNum" sz="quarter" idx="12"/>
          </p:nvPr>
        </p:nvSpPr>
        <p:spPr/>
        <p:txBody>
          <a:bodyPr/>
          <a:lstStyle/>
          <a:p>
            <a:pPr>
              <a:defRPr/>
            </a:pPr>
            <a:fld id="{5E7F9A82-2A47-4BDF-A20B-1110817F3DCB}" type="slidenum">
              <a:rPr lang="da-DK" smtClean="0"/>
              <a:pPr>
                <a:defRPr/>
              </a:pPr>
              <a:t>11</a:t>
            </a:fld>
            <a:endParaRPr lang="da-DK" dirty="0"/>
          </a:p>
        </p:txBody>
      </p:sp>
    </p:spTree>
    <p:extLst>
      <p:ext uri="{BB962C8B-B14F-4D97-AF65-F5344CB8AC3E}">
        <p14:creationId xmlns:p14="http://schemas.microsoft.com/office/powerpoint/2010/main" val="23140433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Målgrupper for forløb</a:t>
            </a:r>
          </a:p>
        </p:txBody>
      </p:sp>
      <p:sp>
        <p:nvSpPr>
          <p:cNvPr id="3" name="Pladsholder til indhold 2"/>
          <p:cNvSpPr>
            <a:spLocks noGrp="1"/>
          </p:cNvSpPr>
          <p:nvPr>
            <p:ph idx="1"/>
          </p:nvPr>
        </p:nvSpPr>
        <p:spPr/>
        <p:txBody>
          <a:bodyPr/>
          <a:lstStyle/>
          <a:p>
            <a:r>
              <a:rPr lang="da-DK" sz="2400" dirty="0"/>
              <a:t>Der kan overordnet skelnes mellem to målgrupper: </a:t>
            </a:r>
          </a:p>
          <a:p>
            <a:pPr marL="0" indent="0">
              <a:buNone/>
            </a:pPr>
            <a:r>
              <a:rPr lang="da-DK" sz="2400" dirty="0"/>
              <a:t>	1. Personer med ansættelse: Fleksjobbere, seniorjobbere og personer i 	løntilskudsjob og jobrotation.</a:t>
            </a:r>
            <a:endParaRPr lang="da-DK" sz="2400" strike="sngStrike" dirty="0"/>
          </a:p>
          <a:p>
            <a:pPr marL="0" indent="0">
              <a:buNone/>
            </a:pPr>
            <a:r>
              <a:rPr lang="da-DK" sz="2400" dirty="0"/>
              <a:t>	2. Personer uden ansættelse: Personer i virksomhedspraktik og 	nytteindsats.</a:t>
            </a:r>
            <a:endParaRPr lang="da-DK" sz="2400" strike="sngStrike" dirty="0"/>
          </a:p>
          <a:p>
            <a:r>
              <a:rPr lang="da-DK" sz="2400" dirty="0"/>
              <a:t>Der er stor bredde i målgrupperne, hvor nogen personer blot er ledige, mens andre personer har andre udfordringer end ledighed, herunder fx fysisk og/eller psykisk sygdom, manglende danskkundskaber, sociale udfordringer mv.</a:t>
            </a:r>
          </a:p>
          <a:p>
            <a:r>
              <a:rPr lang="da-DK" sz="2400" dirty="0"/>
              <a:t>De forskellige grupper stiller forskellige krav til arbejdspladsen og kollegaerne på arbejdspladsen.</a:t>
            </a:r>
            <a:endParaRPr lang="da-DK" sz="2400" strike="sngStrike" dirty="0"/>
          </a:p>
        </p:txBody>
      </p:sp>
      <p:sp>
        <p:nvSpPr>
          <p:cNvPr id="4" name="Pladsholder til slidenummer 3"/>
          <p:cNvSpPr>
            <a:spLocks noGrp="1"/>
          </p:cNvSpPr>
          <p:nvPr>
            <p:ph type="sldNum" sz="quarter" idx="12"/>
          </p:nvPr>
        </p:nvSpPr>
        <p:spPr/>
        <p:txBody>
          <a:bodyPr/>
          <a:lstStyle/>
          <a:p>
            <a:pPr>
              <a:defRPr/>
            </a:pPr>
            <a:fld id="{5E7F9A82-2A47-4BDF-A20B-1110817F3DCB}" type="slidenum">
              <a:rPr lang="da-DK" smtClean="0"/>
              <a:pPr>
                <a:defRPr/>
              </a:pPr>
              <a:t>12</a:t>
            </a:fld>
            <a:endParaRPr lang="da-DK" dirty="0"/>
          </a:p>
        </p:txBody>
      </p:sp>
    </p:spTree>
    <p:extLst>
      <p:ext uri="{BB962C8B-B14F-4D97-AF65-F5344CB8AC3E}">
        <p14:creationId xmlns:p14="http://schemas.microsoft.com/office/powerpoint/2010/main" val="32713199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Kommuner der IKKE har fastlagt retnings-</a:t>
            </a:r>
            <a:br>
              <a:rPr lang="da-DK" dirty="0"/>
            </a:br>
            <a:r>
              <a:rPr lang="da-DK" dirty="0"/>
              <a:t>linjer – hvad er din rolle?</a:t>
            </a:r>
          </a:p>
        </p:txBody>
      </p:sp>
      <p:sp>
        <p:nvSpPr>
          <p:cNvPr id="3" name="Pladsholder til indhold 2"/>
          <p:cNvSpPr>
            <a:spLocks noGrp="1"/>
          </p:cNvSpPr>
          <p:nvPr>
            <p:ph idx="1"/>
          </p:nvPr>
        </p:nvSpPr>
        <p:spPr/>
        <p:txBody>
          <a:bodyPr/>
          <a:lstStyle/>
          <a:p>
            <a:r>
              <a:rPr lang="da-DK" sz="2000" dirty="0"/>
              <a:t>Overvej at få et punkt på </a:t>
            </a:r>
            <a:r>
              <a:rPr lang="da-DK" sz="2000" dirty="0" err="1"/>
              <a:t>HovedMEDs</a:t>
            </a:r>
            <a:r>
              <a:rPr lang="da-DK" sz="2000" dirty="0"/>
              <a:t> dagsorden med henblik på en overordnet drøftelse og fastsættelse af retningslinjer.</a:t>
            </a:r>
          </a:p>
          <a:p>
            <a:r>
              <a:rPr lang="da-DK" sz="2000" dirty="0"/>
              <a:t>Overvej at bede om at få en drøftelse af, hvordan kommunen kan gøre brug af de gode erfaringer, se fx SFI rapporten.</a:t>
            </a:r>
          </a:p>
          <a:p>
            <a:r>
              <a:rPr lang="da-DK" sz="2000" dirty="0"/>
              <a:t>Foreslå principielle drøftelser om fx opgaveglidning og konflikter, og søg at aftale retningslinjer herom.</a:t>
            </a:r>
          </a:p>
          <a:p>
            <a:r>
              <a:rPr lang="da-DK" sz="2000" dirty="0"/>
              <a:t>Aftal en procedure, der sikrer et godt match mellem arbejdsplads og ledig.</a:t>
            </a:r>
          </a:p>
          <a:p>
            <a:r>
              <a:rPr lang="da-DK" sz="2000" dirty="0"/>
              <a:t>Aftal hvordan det håndteres, at det er TR for den relevante faggruppe, der underskriver blanketterne til Jobcenteret, efter at processen er blevet digitaliseret.</a:t>
            </a:r>
          </a:p>
          <a:p>
            <a:r>
              <a:rPr lang="da-DK" sz="2000" dirty="0"/>
              <a:t>Som TR kan du foreslå, at kommunen optager forhandling med de (lokale) repræsentanter for de forhandlingsberettigede organisationer om en central aftale – fx om godkendelse af arbejdspladser og fordeling af ledige med hhv. kommunen (ansatte) og med jobcentret (ikke-ansatte). Dette ligger dog udenfor </a:t>
            </a:r>
            <a:r>
              <a:rPr lang="da-DK" sz="2000" dirty="0" err="1"/>
              <a:t>HovedMED</a:t>
            </a:r>
            <a:r>
              <a:rPr lang="da-DK" sz="2000" dirty="0"/>
              <a:t>.</a:t>
            </a:r>
          </a:p>
          <a:p>
            <a:endParaRPr lang="da-DK" dirty="0"/>
          </a:p>
          <a:p>
            <a:endParaRPr lang="da-DK" dirty="0"/>
          </a:p>
        </p:txBody>
      </p:sp>
      <p:sp>
        <p:nvSpPr>
          <p:cNvPr id="4" name="Pladsholder til slidenummer 3"/>
          <p:cNvSpPr>
            <a:spLocks noGrp="1"/>
          </p:cNvSpPr>
          <p:nvPr>
            <p:ph type="sldNum" sz="quarter" idx="12"/>
          </p:nvPr>
        </p:nvSpPr>
        <p:spPr/>
        <p:txBody>
          <a:bodyPr/>
          <a:lstStyle/>
          <a:p>
            <a:pPr>
              <a:defRPr/>
            </a:pPr>
            <a:fld id="{5E7F9A82-2A47-4BDF-A20B-1110817F3DCB}" type="slidenum">
              <a:rPr lang="da-DK" smtClean="0"/>
              <a:pPr>
                <a:defRPr/>
              </a:pPr>
              <a:t>13</a:t>
            </a:fld>
            <a:endParaRPr lang="da-DK" dirty="0"/>
          </a:p>
        </p:txBody>
      </p:sp>
    </p:spTree>
    <p:extLst>
      <p:ext uri="{BB962C8B-B14F-4D97-AF65-F5344CB8AC3E}">
        <p14:creationId xmlns:p14="http://schemas.microsoft.com/office/powerpoint/2010/main" val="20298266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Kommuner der HAR aftalt retningslinjer</a:t>
            </a:r>
          </a:p>
        </p:txBody>
      </p:sp>
      <p:sp>
        <p:nvSpPr>
          <p:cNvPr id="3" name="Pladsholder til indhold 2"/>
          <p:cNvSpPr>
            <a:spLocks noGrp="1"/>
          </p:cNvSpPr>
          <p:nvPr>
            <p:ph idx="1"/>
          </p:nvPr>
        </p:nvSpPr>
        <p:spPr/>
        <p:txBody>
          <a:bodyPr/>
          <a:lstStyle/>
          <a:p>
            <a:r>
              <a:rPr lang="da-DK" sz="2000" dirty="0"/>
              <a:t>Overvej at få et punkt på </a:t>
            </a:r>
            <a:r>
              <a:rPr lang="da-DK" sz="2000" dirty="0" err="1"/>
              <a:t>HovedMEDs</a:t>
            </a:r>
            <a:r>
              <a:rPr lang="da-DK" sz="2000" dirty="0"/>
              <a:t> dagsorden om eftersyn af de eksisterende retningslinjer.</a:t>
            </a:r>
          </a:p>
          <a:p>
            <a:r>
              <a:rPr lang="da-DK" sz="2000" dirty="0"/>
              <a:t>Hvor kan de eksisterende retningslinjer forbedres, se fx SFI rapporten.</a:t>
            </a:r>
          </a:p>
          <a:p>
            <a:r>
              <a:rPr lang="da-DK" sz="2000" dirty="0"/>
              <a:t>Foreslå principielle drøftelser om fx opgaveglidning og konflikter, og søg at aftale retningslinjer herom.</a:t>
            </a:r>
          </a:p>
          <a:p>
            <a:r>
              <a:rPr lang="da-DK" sz="2000" dirty="0"/>
              <a:t>Aftal en procedure, der sikrer et godt match mellem arbejdsplads og ledig.</a:t>
            </a:r>
          </a:p>
          <a:p>
            <a:r>
              <a:rPr lang="da-DK" sz="2000" dirty="0"/>
              <a:t>Aftal hvordan det håndteres, at det er TR for den relevante faggruppe, der underskriver blanketterne til Jobcenteret, efter at processen er blevet digitaliseret.</a:t>
            </a:r>
          </a:p>
          <a:p>
            <a:r>
              <a:rPr lang="da-DK" sz="2000" dirty="0"/>
              <a:t>Som TR kan du foreslå, at kommunen optager forhandling med de (lokale) repræsentanter for de forhandlingsberettigede organisationer om en central aftale – fx om godkendelse af arbejdspladser og fordeling af ledige med hhv. kommunen (ansatte) og med jobcentret (ikke-ansatte). Dette ligger dog udenfor </a:t>
            </a:r>
            <a:r>
              <a:rPr lang="da-DK" sz="2000" dirty="0" err="1"/>
              <a:t>HovedMED</a:t>
            </a:r>
            <a:r>
              <a:rPr lang="da-DK" sz="2000" dirty="0"/>
              <a:t>.</a:t>
            </a:r>
          </a:p>
          <a:p>
            <a:endParaRPr lang="da-DK" dirty="0"/>
          </a:p>
        </p:txBody>
      </p:sp>
      <p:sp>
        <p:nvSpPr>
          <p:cNvPr id="4" name="Pladsholder til slidenummer 3"/>
          <p:cNvSpPr>
            <a:spLocks noGrp="1"/>
          </p:cNvSpPr>
          <p:nvPr>
            <p:ph type="sldNum" sz="quarter" idx="12"/>
          </p:nvPr>
        </p:nvSpPr>
        <p:spPr/>
        <p:txBody>
          <a:bodyPr/>
          <a:lstStyle/>
          <a:p>
            <a:pPr>
              <a:defRPr/>
            </a:pPr>
            <a:fld id="{5E7F9A82-2A47-4BDF-A20B-1110817F3DCB}" type="slidenum">
              <a:rPr lang="da-DK" smtClean="0"/>
              <a:pPr>
                <a:defRPr/>
              </a:pPr>
              <a:t>14</a:t>
            </a:fld>
            <a:endParaRPr lang="da-DK" dirty="0"/>
          </a:p>
        </p:txBody>
      </p:sp>
    </p:spTree>
    <p:extLst>
      <p:ext uri="{BB962C8B-B14F-4D97-AF65-F5344CB8AC3E}">
        <p14:creationId xmlns:p14="http://schemas.microsoft.com/office/powerpoint/2010/main" val="28150791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Vedrørende digitalisering af blanketunderskrift</a:t>
            </a:r>
          </a:p>
        </p:txBody>
      </p:sp>
      <p:sp>
        <p:nvSpPr>
          <p:cNvPr id="3" name="Pladsholder til indhold 2"/>
          <p:cNvSpPr>
            <a:spLocks noGrp="1"/>
          </p:cNvSpPr>
          <p:nvPr>
            <p:ph idx="1"/>
          </p:nvPr>
        </p:nvSpPr>
        <p:spPr/>
        <p:txBody>
          <a:bodyPr/>
          <a:lstStyle/>
          <a:p>
            <a:r>
              <a:rPr lang="da-DK" sz="2000" dirty="0"/>
              <a:t>De blanketter jobcentret indhenter vedrørende løntilskud og virksomhedspraktik, herunder nytteindsats, som TR skal underskrive, er overgået til digital underskrift.</a:t>
            </a:r>
          </a:p>
          <a:p>
            <a:r>
              <a:rPr lang="da-DK" sz="2000" dirty="0" err="1"/>
              <a:t>HovedMED</a:t>
            </a:r>
            <a:r>
              <a:rPr lang="da-DK" sz="2000" dirty="0"/>
              <a:t> kan med fordel aftale en procedure for håndtering af, at den tillidsrepræsentant, som er valgt inden for det overenskomstområde, hvor der skal ansættes en medarbejder i løntilskudsjob eller virksomhedspraktik får den digitale blanket til underskrift. Proceduren bør desuden tage højde for, at dialogen/forhandlingen/drøftelsen mellem leder og TR fortsat sker inden/i samme proces som blanketunderskrivelsen.</a:t>
            </a:r>
          </a:p>
          <a:p>
            <a:r>
              <a:rPr lang="da-DK" sz="2000" dirty="0"/>
              <a:t>Jf. parternes fælles forståelsespapir skal den relevante tillidsrepræsentant indenfor overenskomstområdet på den pågældende arbejdsplads kontaktes. Hvis der ikke er valgt en tillidsrepræsentant inden for overenskomstområdet, kontaktes den relevante fællestillidsrepræsentant eller en medarbejder indenfor overenskomstområdet på den pågældende arbejdsplads.</a:t>
            </a:r>
          </a:p>
          <a:p>
            <a:r>
              <a:rPr lang="da-DK" sz="2000" dirty="0"/>
              <a:t>Hvis ikke der er en TR på området, kan det anbefales, at den lokale afdeling kontaktes.</a:t>
            </a:r>
          </a:p>
          <a:p>
            <a:pPr marL="0" indent="0">
              <a:buNone/>
            </a:pPr>
            <a:endParaRPr lang="da-DK" sz="2000" dirty="0"/>
          </a:p>
        </p:txBody>
      </p:sp>
      <p:sp>
        <p:nvSpPr>
          <p:cNvPr id="4" name="Pladsholder til slidenummer 3"/>
          <p:cNvSpPr>
            <a:spLocks noGrp="1"/>
          </p:cNvSpPr>
          <p:nvPr>
            <p:ph type="sldNum" sz="quarter" idx="12"/>
          </p:nvPr>
        </p:nvSpPr>
        <p:spPr/>
        <p:txBody>
          <a:bodyPr/>
          <a:lstStyle/>
          <a:p>
            <a:pPr>
              <a:defRPr/>
            </a:pPr>
            <a:fld id="{5E7F9A82-2A47-4BDF-A20B-1110817F3DCB}" type="slidenum">
              <a:rPr lang="da-DK" smtClean="0"/>
              <a:pPr>
                <a:defRPr/>
              </a:pPr>
              <a:t>15</a:t>
            </a:fld>
            <a:endParaRPr lang="da-DK" dirty="0"/>
          </a:p>
        </p:txBody>
      </p:sp>
    </p:spTree>
    <p:extLst>
      <p:ext uri="{BB962C8B-B14F-4D97-AF65-F5344CB8AC3E}">
        <p14:creationId xmlns:p14="http://schemas.microsoft.com/office/powerpoint/2010/main" val="1629784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Før mødet i </a:t>
            </a:r>
            <a:r>
              <a:rPr lang="da-DK" dirty="0" err="1"/>
              <a:t>HovedMED</a:t>
            </a:r>
            <a:endParaRPr lang="da-DK" dirty="0"/>
          </a:p>
        </p:txBody>
      </p:sp>
      <p:sp>
        <p:nvSpPr>
          <p:cNvPr id="3" name="Pladsholder til indhold 2"/>
          <p:cNvSpPr>
            <a:spLocks noGrp="1"/>
          </p:cNvSpPr>
          <p:nvPr>
            <p:ph idx="1"/>
          </p:nvPr>
        </p:nvSpPr>
        <p:spPr/>
        <p:txBody>
          <a:bodyPr/>
          <a:lstStyle/>
          <a:p>
            <a:r>
              <a:rPr lang="da-DK" sz="2000" dirty="0"/>
              <a:t>Medarbejdersidens overvejelser - hvordan skal retningslinjerne se ud? Husk at inddrage alle niveauer/</a:t>
            </a:r>
            <a:r>
              <a:rPr lang="da-DK" sz="2000" dirty="0" err="1"/>
              <a:t>TR’ere</a:t>
            </a:r>
            <a:r>
              <a:rPr lang="da-DK" sz="2000" dirty="0"/>
              <a:t> – også de der ikke er i MED.</a:t>
            </a:r>
          </a:p>
          <a:p>
            <a:r>
              <a:rPr lang="da-DK" sz="2000" dirty="0"/>
              <a:t>Indhent statistik fra kommunen – hvordan er fordelingen af målgrupperne på arbejdspladser og faggrupper i kommunen?</a:t>
            </a:r>
          </a:p>
          <a:p>
            <a:r>
              <a:rPr lang="da-DK" sz="2000" dirty="0"/>
              <a:t>Hold evt. et oplæg om emnet/SFI undersøgelsen for de øvrige repræsentanter i </a:t>
            </a:r>
            <a:r>
              <a:rPr lang="da-DK" sz="2000" dirty="0" err="1"/>
              <a:t>HovedMED</a:t>
            </a:r>
            <a:r>
              <a:rPr lang="da-DK" sz="2000" dirty="0"/>
              <a:t> – du kan bruge </a:t>
            </a:r>
            <a:r>
              <a:rPr lang="da-DK" sz="2000" dirty="0" err="1"/>
              <a:t>SFIs</a:t>
            </a:r>
            <a:r>
              <a:rPr lang="da-DK" sz="2000" dirty="0"/>
              <a:t> plancher.</a:t>
            </a:r>
          </a:p>
          <a:p>
            <a:r>
              <a:rPr lang="da-DK" sz="2000" dirty="0"/>
              <a:t>Print materialer ud fx </a:t>
            </a:r>
            <a:r>
              <a:rPr lang="da-DK" sz="2000" dirty="0" err="1"/>
              <a:t>SFI’s</a:t>
            </a:r>
            <a:r>
              <a:rPr lang="da-DK" sz="2000" dirty="0"/>
              <a:t> Kort og Klart pjece. </a:t>
            </a:r>
          </a:p>
          <a:p>
            <a:r>
              <a:rPr lang="da-DK" sz="2000" dirty="0"/>
              <a:t>Sørg for at også ledelsessiden i </a:t>
            </a:r>
            <a:r>
              <a:rPr lang="da-DK" sz="2000" dirty="0" err="1"/>
              <a:t>HovedMED</a:t>
            </a:r>
            <a:r>
              <a:rPr lang="da-DK" sz="2000" dirty="0"/>
              <a:t> er bekendte med SFI undersøgelsen, parternes fælles anbefalinger og den nyeste statistik for kommunen (fælles grundlag).</a:t>
            </a:r>
          </a:p>
          <a:p>
            <a:r>
              <a:rPr lang="da-DK" sz="2000" dirty="0"/>
              <a:t>Kontakt din organisation for gode råd.</a:t>
            </a:r>
          </a:p>
          <a:p>
            <a:r>
              <a:rPr lang="da-DK" sz="2000" dirty="0"/>
              <a:t>Indhent andre kommuners retningslinjer og centrale aftaler på området.</a:t>
            </a:r>
          </a:p>
        </p:txBody>
      </p:sp>
      <p:sp>
        <p:nvSpPr>
          <p:cNvPr id="4" name="Pladsholder til slidenummer 3"/>
          <p:cNvSpPr>
            <a:spLocks noGrp="1"/>
          </p:cNvSpPr>
          <p:nvPr>
            <p:ph type="sldNum" sz="quarter" idx="12"/>
          </p:nvPr>
        </p:nvSpPr>
        <p:spPr/>
        <p:txBody>
          <a:bodyPr/>
          <a:lstStyle/>
          <a:p>
            <a:pPr>
              <a:defRPr/>
            </a:pPr>
            <a:fld id="{5E7F9A82-2A47-4BDF-A20B-1110817F3DCB}" type="slidenum">
              <a:rPr lang="da-DK" smtClean="0"/>
              <a:pPr>
                <a:defRPr/>
              </a:pPr>
              <a:t>16</a:t>
            </a:fld>
            <a:endParaRPr lang="da-DK" dirty="0"/>
          </a:p>
        </p:txBody>
      </p:sp>
    </p:spTree>
    <p:extLst>
      <p:ext uri="{BB962C8B-B14F-4D97-AF65-F5344CB8AC3E}">
        <p14:creationId xmlns:p14="http://schemas.microsoft.com/office/powerpoint/2010/main" val="15166608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Under mødet i </a:t>
            </a:r>
            <a:r>
              <a:rPr lang="da-DK" dirty="0" err="1"/>
              <a:t>HovedMED</a:t>
            </a:r>
            <a:endParaRPr lang="da-DK" dirty="0"/>
          </a:p>
        </p:txBody>
      </p:sp>
      <p:sp>
        <p:nvSpPr>
          <p:cNvPr id="3" name="Pladsholder til indhold 2"/>
          <p:cNvSpPr>
            <a:spLocks noGrp="1"/>
          </p:cNvSpPr>
          <p:nvPr>
            <p:ph idx="1"/>
          </p:nvPr>
        </p:nvSpPr>
        <p:spPr/>
        <p:txBody>
          <a:bodyPr/>
          <a:lstStyle/>
          <a:p>
            <a:r>
              <a:rPr lang="da-DK" sz="2400" dirty="0"/>
              <a:t>Gennemgå </a:t>
            </a:r>
            <a:r>
              <a:rPr lang="da-DK" sz="2400" dirty="0" err="1"/>
              <a:t>SFI’s</a:t>
            </a:r>
            <a:r>
              <a:rPr lang="da-DK" sz="2400" dirty="0"/>
              <a:t> anbefalinger og drøft, hvordan indsatsen tilrettelægges/håndteres i kommunen.</a:t>
            </a:r>
          </a:p>
          <a:p>
            <a:r>
              <a:rPr lang="da-DK" sz="2400" dirty="0"/>
              <a:t>Gennemgå og drøft de udfordringer der peges på i SFI undersøgelsen fx opgaveglidning, jobfortrængning, konflikter om fx – skal og kan opgaver –fredning af arbejdspladser i periode efter fyringer mv.</a:t>
            </a:r>
          </a:p>
          <a:p>
            <a:r>
              <a:rPr lang="da-DK" sz="2400" dirty="0"/>
              <a:t>Præsenter medarbejdersidens overvejelser om, hvordan indsatsen kan blive bedre og hvilke retningslinjer, der er behov for.</a:t>
            </a:r>
          </a:p>
          <a:p>
            <a:r>
              <a:rPr lang="da-DK" sz="2400" dirty="0"/>
              <a:t>Aftal den videre proces/tidsplan. Drøft og fastlæg hvordan retningslinjer, fælles målsætninger mv. kommunikeres ud til arbejdspladserne.</a:t>
            </a:r>
          </a:p>
          <a:p>
            <a:r>
              <a:rPr lang="da-DK" sz="2400" dirty="0"/>
              <a:t>Få også aftalt, hvordan det håndteres, at det er TR for den relevante faggruppe, der underskriver blanketterne til Jobcenteret, efter at processen er </a:t>
            </a:r>
            <a:r>
              <a:rPr lang="da-DK" sz="2400"/>
              <a:t>blevet digitaliseret.</a:t>
            </a:r>
            <a:endParaRPr lang="da-DK" sz="2400" dirty="0"/>
          </a:p>
          <a:p>
            <a:endParaRPr lang="da-DK" dirty="0"/>
          </a:p>
          <a:p>
            <a:endParaRPr lang="da-DK" dirty="0"/>
          </a:p>
          <a:p>
            <a:endParaRPr lang="da-DK" dirty="0"/>
          </a:p>
          <a:p>
            <a:endParaRPr lang="da-DK" dirty="0"/>
          </a:p>
        </p:txBody>
      </p:sp>
      <p:sp>
        <p:nvSpPr>
          <p:cNvPr id="4" name="Pladsholder til slidenummer 3"/>
          <p:cNvSpPr>
            <a:spLocks noGrp="1"/>
          </p:cNvSpPr>
          <p:nvPr>
            <p:ph type="sldNum" sz="quarter" idx="12"/>
          </p:nvPr>
        </p:nvSpPr>
        <p:spPr/>
        <p:txBody>
          <a:bodyPr/>
          <a:lstStyle/>
          <a:p>
            <a:pPr>
              <a:defRPr/>
            </a:pPr>
            <a:fld id="{5E7F9A82-2A47-4BDF-A20B-1110817F3DCB}" type="slidenum">
              <a:rPr lang="da-DK" smtClean="0"/>
              <a:pPr>
                <a:defRPr/>
              </a:pPr>
              <a:t>17</a:t>
            </a:fld>
            <a:endParaRPr lang="da-DK" dirty="0"/>
          </a:p>
        </p:txBody>
      </p:sp>
    </p:spTree>
    <p:extLst>
      <p:ext uri="{BB962C8B-B14F-4D97-AF65-F5344CB8AC3E}">
        <p14:creationId xmlns:p14="http://schemas.microsoft.com/office/powerpoint/2010/main" val="5061478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Efter mødet i </a:t>
            </a:r>
            <a:r>
              <a:rPr lang="da-DK" dirty="0" err="1"/>
              <a:t>HovedMED</a:t>
            </a:r>
            <a:endParaRPr lang="da-DK" dirty="0"/>
          </a:p>
        </p:txBody>
      </p:sp>
      <p:sp>
        <p:nvSpPr>
          <p:cNvPr id="3" name="Pladsholder til indhold 2"/>
          <p:cNvSpPr>
            <a:spLocks noGrp="1"/>
          </p:cNvSpPr>
          <p:nvPr>
            <p:ph idx="1"/>
          </p:nvPr>
        </p:nvSpPr>
        <p:spPr/>
        <p:txBody>
          <a:bodyPr/>
          <a:lstStyle/>
          <a:p>
            <a:r>
              <a:rPr lang="da-DK" dirty="0"/>
              <a:t>Inddrag alle niveauer/</a:t>
            </a:r>
            <a:r>
              <a:rPr lang="da-DK" dirty="0" err="1"/>
              <a:t>TR’ere</a:t>
            </a:r>
            <a:r>
              <a:rPr lang="da-DK" dirty="0"/>
              <a:t> i den videre proces.</a:t>
            </a:r>
          </a:p>
          <a:p>
            <a:r>
              <a:rPr lang="da-DK" dirty="0"/>
              <a:t>Alle arbejdspladser skal kende de aftalte retningslinjer.</a:t>
            </a:r>
          </a:p>
          <a:p>
            <a:r>
              <a:rPr lang="da-DK" dirty="0"/>
              <a:t>Hjælp til med at få de lokale drøftelser og evt. lokale retningslinjer på plads.</a:t>
            </a:r>
          </a:p>
          <a:p>
            <a:r>
              <a:rPr lang="da-DK" dirty="0"/>
              <a:t>Husk at det er vigtigt, at diskussionen om rummelighed løbende holdes i live. Det kan sikres ved at gøre det rummelige arbejdsmarked til en del af </a:t>
            </a:r>
            <a:r>
              <a:rPr lang="da-DK" dirty="0" err="1"/>
              <a:t>HovedMEDs</a:t>
            </a:r>
            <a:r>
              <a:rPr lang="da-DK" dirty="0"/>
              <a:t> årshjul. </a:t>
            </a:r>
          </a:p>
          <a:p>
            <a:r>
              <a:rPr lang="da-DK" dirty="0"/>
              <a:t>Retningslinjer og anbefalinger skal løbende tages op og måske justeres ift. evt. ændringer i praksis.</a:t>
            </a:r>
          </a:p>
          <a:p>
            <a:endParaRPr lang="da-DK" dirty="0"/>
          </a:p>
        </p:txBody>
      </p:sp>
      <p:sp>
        <p:nvSpPr>
          <p:cNvPr id="4" name="Pladsholder til slidenummer 3"/>
          <p:cNvSpPr>
            <a:spLocks noGrp="1"/>
          </p:cNvSpPr>
          <p:nvPr>
            <p:ph type="sldNum" sz="quarter" idx="12"/>
          </p:nvPr>
        </p:nvSpPr>
        <p:spPr/>
        <p:txBody>
          <a:bodyPr/>
          <a:lstStyle/>
          <a:p>
            <a:pPr>
              <a:defRPr/>
            </a:pPr>
            <a:fld id="{5E7F9A82-2A47-4BDF-A20B-1110817F3DCB}" type="slidenum">
              <a:rPr lang="da-DK" smtClean="0"/>
              <a:pPr>
                <a:defRPr/>
              </a:pPr>
              <a:t>18</a:t>
            </a:fld>
            <a:endParaRPr lang="da-DK" dirty="0"/>
          </a:p>
        </p:txBody>
      </p:sp>
    </p:spTree>
    <p:extLst>
      <p:ext uri="{BB962C8B-B14F-4D97-AF65-F5344CB8AC3E}">
        <p14:creationId xmlns:p14="http://schemas.microsoft.com/office/powerpoint/2010/main" val="41844524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Find materialerne</a:t>
            </a:r>
          </a:p>
        </p:txBody>
      </p:sp>
      <p:sp>
        <p:nvSpPr>
          <p:cNvPr id="3" name="Pladsholder til indhold 2"/>
          <p:cNvSpPr>
            <a:spLocks noGrp="1"/>
          </p:cNvSpPr>
          <p:nvPr>
            <p:ph idx="1"/>
          </p:nvPr>
        </p:nvSpPr>
        <p:spPr>
          <a:xfrm>
            <a:off x="838200" y="1580147"/>
            <a:ext cx="10515600" cy="4596816"/>
          </a:xfrm>
        </p:spPr>
        <p:txBody>
          <a:bodyPr/>
          <a:lstStyle/>
          <a:p>
            <a:pPr lvl="0"/>
            <a:r>
              <a:rPr lang="da-DK" sz="1600" dirty="0"/>
              <a:t>Rammeaftalen om det sociale kapitel: </a:t>
            </a:r>
            <a:r>
              <a:rPr lang="da-DK" sz="1600" dirty="0">
                <a:hlinkClick r:id="rId3"/>
              </a:rPr>
              <a:t>http://www.forhandlingsfaellesskabet.dk/media/1011978/6_b_1_1_2015.pdf</a:t>
            </a:r>
            <a:endParaRPr lang="da-DK" sz="1600" dirty="0"/>
          </a:p>
          <a:p>
            <a:pPr lvl="0"/>
            <a:r>
              <a:rPr lang="da-DK" sz="1600" dirty="0"/>
              <a:t>Parternes fælles forståelsespapir: </a:t>
            </a:r>
            <a:r>
              <a:rPr lang="da-DK" sz="1600" dirty="0">
                <a:hlinkClick r:id="rId4"/>
              </a:rPr>
              <a:t>http://www.forhandlingsfaellesskabet.dk/media/1011982/6_b_1_2_2015.pdf</a:t>
            </a:r>
            <a:endParaRPr lang="da-DK" sz="1600" dirty="0"/>
          </a:p>
          <a:p>
            <a:r>
              <a:rPr lang="da-DK" sz="1600" dirty="0"/>
              <a:t>Parternes fælles vejledning: </a:t>
            </a:r>
            <a:r>
              <a:rPr lang="da-DK" sz="1600" u="sng" dirty="0">
                <a:hlinkClick r:id="rId5"/>
              </a:rPr>
              <a:t>http://www.forhandlingsfaellesskabet.dk/pjecer/pjecer-i-samarbejde/vejledning-ansaettelser-paa-saerlige-vilkaar.aspx</a:t>
            </a:r>
            <a:endParaRPr lang="da-DK" sz="1600" dirty="0"/>
          </a:p>
          <a:p>
            <a:r>
              <a:rPr lang="da-DK" sz="1600" dirty="0"/>
              <a:t>Parternes brev til </a:t>
            </a:r>
            <a:r>
              <a:rPr lang="da-DK" sz="1600" dirty="0" err="1"/>
              <a:t>HovedMED</a:t>
            </a:r>
            <a:r>
              <a:rPr lang="da-DK" sz="1600" dirty="0"/>
              <a:t>: </a:t>
            </a:r>
            <a:r>
              <a:rPr lang="da-DK" sz="1600" u="sng" dirty="0">
                <a:hlinkClick r:id="rId6"/>
              </a:rPr>
              <a:t>http://www.forhandlingsfaellesskabet.dk/media/1022169/16-0413_brev_til_hovedmed.pdf</a:t>
            </a:r>
            <a:endParaRPr lang="da-DK" sz="1600" dirty="0"/>
          </a:p>
          <a:p>
            <a:pPr lvl="0"/>
            <a:r>
              <a:rPr lang="da-DK" sz="1600" dirty="0" err="1"/>
              <a:t>SFI’s</a:t>
            </a:r>
            <a:r>
              <a:rPr lang="da-DK" sz="1600" dirty="0"/>
              <a:t> Kort og Klart pjece: </a:t>
            </a:r>
            <a:r>
              <a:rPr lang="da-DK" sz="1600" u="sng" dirty="0">
                <a:hlinkClick r:id="rId7"/>
              </a:rPr>
              <a:t>http://www.forhandlingsfaellesskabet.dk/pjecer/pjecer-i-samarbejde/sfi-pjece-rummelighed-i-praksis,-kort-og-klart.aspx</a:t>
            </a:r>
            <a:endParaRPr lang="da-DK" sz="1600" dirty="0"/>
          </a:p>
          <a:p>
            <a:pPr lvl="0"/>
            <a:r>
              <a:rPr lang="da-DK" sz="1600" dirty="0"/>
              <a:t>SFI rapport: </a:t>
            </a:r>
            <a:r>
              <a:rPr lang="da-DK" sz="1600" u="sng" dirty="0">
                <a:hlinkClick r:id="rId8"/>
              </a:rPr>
              <a:t>http://www.forhandlingsfaellesskabet.dk/pjecer/pjecer-i-samarbejde/sfí-rapport-rummelighed-i-praksis.aspx</a:t>
            </a:r>
            <a:endParaRPr lang="da-DK" sz="1600" dirty="0"/>
          </a:p>
          <a:p>
            <a:r>
              <a:rPr lang="da-DK" sz="1600" dirty="0"/>
              <a:t>SFI plancher: </a:t>
            </a:r>
            <a:r>
              <a:rPr lang="da-DK" sz="1600" u="sng" dirty="0">
                <a:hlinkClick r:id="rId9"/>
              </a:rPr>
              <a:t>http://vpt.dk/sites/default/files/2017-06/Opl%C3%A6g%20fra%20SFI.pdf</a:t>
            </a:r>
            <a:endParaRPr lang="da-DK" sz="1600" dirty="0"/>
          </a:p>
          <a:p>
            <a:pPr lvl="0"/>
            <a:r>
              <a:rPr lang="da-DK" sz="1600" dirty="0"/>
              <a:t>Pjecen ”Arbejdspladser for alle”: </a:t>
            </a:r>
            <a:r>
              <a:rPr lang="da-DK" sz="1600" u="sng" dirty="0">
                <a:hlinkClick r:id="rId10"/>
              </a:rPr>
              <a:t>http://www.forhandlingsfaellesskabet.dk/pjecer/pjecer-i-samarbejde/perspektiv-for-alle-paa-arbejdspladsen.aspx</a:t>
            </a:r>
            <a:endParaRPr lang="da-DK" sz="1600" u="sng" dirty="0"/>
          </a:p>
          <a:p>
            <a:r>
              <a:rPr lang="da-DK" sz="1600" dirty="0"/>
              <a:t>Artikel om TR og organisationernes rolle: </a:t>
            </a:r>
            <a:r>
              <a:rPr lang="da-DK" sz="1600" u="sng" dirty="0">
                <a:hlinkClick r:id="rId11"/>
              </a:rPr>
              <a:t>Artikel om TR og organisationernes rolle: http://vpt.dk/generelle-aftaler/tr-har-en-noglerolle-i-gode-inklusionsforlob</a:t>
            </a:r>
            <a:endParaRPr lang="da-DK" sz="1600" dirty="0"/>
          </a:p>
          <a:p>
            <a:pPr lvl="0"/>
            <a:r>
              <a:rPr lang="da-DK" sz="1600" dirty="0"/>
              <a:t>PDF artikelsamling: </a:t>
            </a:r>
            <a:r>
              <a:rPr lang="da-DK" sz="1600" u="sng" dirty="0">
                <a:hlinkClick r:id="rId12"/>
              </a:rPr>
              <a:t>http://www.forhandlingsfaellesskabet.dk/pjecer/pjecer-i-samarbejde/perspektiv-for-alle-paa-arbejdspladsen-samling-af-de-10-artikeltemaer.aspx</a:t>
            </a:r>
            <a:endParaRPr lang="da-DK" sz="1600" dirty="0"/>
          </a:p>
          <a:p>
            <a:endParaRPr lang="da-DK" dirty="0"/>
          </a:p>
        </p:txBody>
      </p:sp>
      <p:sp>
        <p:nvSpPr>
          <p:cNvPr id="4" name="Pladsholder til slidenummer 3"/>
          <p:cNvSpPr>
            <a:spLocks noGrp="1"/>
          </p:cNvSpPr>
          <p:nvPr>
            <p:ph type="sldNum" sz="quarter" idx="12"/>
          </p:nvPr>
        </p:nvSpPr>
        <p:spPr/>
        <p:txBody>
          <a:bodyPr/>
          <a:lstStyle/>
          <a:p>
            <a:pPr>
              <a:defRPr/>
            </a:pPr>
            <a:fld id="{5E7F9A82-2A47-4BDF-A20B-1110817F3DCB}" type="slidenum">
              <a:rPr lang="da-DK" smtClean="0"/>
              <a:pPr>
                <a:defRPr/>
              </a:pPr>
              <a:t>19</a:t>
            </a:fld>
            <a:endParaRPr lang="da-DK" dirty="0"/>
          </a:p>
        </p:txBody>
      </p:sp>
    </p:spTree>
    <p:extLst>
      <p:ext uri="{BB962C8B-B14F-4D97-AF65-F5344CB8AC3E}">
        <p14:creationId xmlns:p14="http://schemas.microsoft.com/office/powerpoint/2010/main" val="13661767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DA93B70-F9E2-431A-BED6-E472361F825A}"/>
              </a:ext>
            </a:extLst>
          </p:cNvPr>
          <p:cNvSpPr>
            <a:spLocks noGrp="1"/>
          </p:cNvSpPr>
          <p:nvPr>
            <p:ph type="title"/>
          </p:nvPr>
        </p:nvSpPr>
        <p:spPr/>
        <p:txBody>
          <a:bodyPr/>
          <a:lstStyle/>
          <a:p>
            <a:r>
              <a:rPr lang="da-DK" dirty="0"/>
              <a:t>Oplæggets indhold</a:t>
            </a:r>
          </a:p>
        </p:txBody>
      </p:sp>
      <p:sp>
        <p:nvSpPr>
          <p:cNvPr id="3" name="Pladsholder til indhold 2">
            <a:extLst>
              <a:ext uri="{FF2B5EF4-FFF2-40B4-BE49-F238E27FC236}">
                <a16:creationId xmlns:a16="http://schemas.microsoft.com/office/drawing/2014/main" id="{328605F9-B864-43AB-8FBE-ECD3FC2A7F8B}"/>
              </a:ext>
            </a:extLst>
          </p:cNvPr>
          <p:cNvSpPr>
            <a:spLocks noGrp="1"/>
          </p:cNvSpPr>
          <p:nvPr>
            <p:ph idx="1"/>
          </p:nvPr>
        </p:nvSpPr>
        <p:spPr/>
        <p:txBody>
          <a:bodyPr/>
          <a:lstStyle/>
          <a:p>
            <a:r>
              <a:rPr lang="da-DK" sz="2000" dirty="0"/>
              <a:t>Plancherne er udarbejdet af organisationssiden og har til formål at give organisationernes </a:t>
            </a:r>
            <a:r>
              <a:rPr lang="da-DK" sz="2000" dirty="0" err="1"/>
              <a:t>HovedMED</a:t>
            </a:r>
            <a:r>
              <a:rPr lang="da-DK" sz="2000" dirty="0"/>
              <a:t>-medlemmer overblik over relevant materiale om det inkluderende arbejdsmarked samt input til, hvordan de kan medvirke til at skabe gode forløb for ledige og personer med nedsat arbejdsevne.</a:t>
            </a:r>
          </a:p>
          <a:p>
            <a:r>
              <a:rPr lang="da-DK" sz="2000" dirty="0"/>
              <a:t>Relevante materialer er fx</a:t>
            </a:r>
          </a:p>
          <a:p>
            <a:pPr marL="0" indent="0">
              <a:buNone/>
            </a:pPr>
            <a:r>
              <a:rPr lang="da-DK" sz="2000" dirty="0"/>
              <a:t>	- Materialer fra OK-15 partssamarbejdet mellem KL og Forhandlingsfællesskabet 	”Perspektiv for alle på arbejdspladsen, herunder SFI-undersøgelse og pjece om 	”Rummelighed i praksis”</a:t>
            </a:r>
          </a:p>
          <a:p>
            <a:pPr marL="0" indent="0">
              <a:buNone/>
            </a:pPr>
            <a:r>
              <a:rPr lang="da-DK" sz="2000" dirty="0"/>
              <a:t>	- Rammeaftalen om det sociale kapitel</a:t>
            </a:r>
          </a:p>
          <a:p>
            <a:pPr marL="0" indent="0">
              <a:buNone/>
            </a:pPr>
            <a:r>
              <a:rPr lang="da-DK" sz="2000" dirty="0"/>
              <a:t>	- KL og Forhandlingsfællesskabets fælles forståelsespapir</a:t>
            </a:r>
          </a:p>
          <a:p>
            <a:pPr marL="0" indent="0">
              <a:buNone/>
            </a:pPr>
            <a:r>
              <a:rPr lang="da-DK" sz="2000" dirty="0"/>
              <a:t>	- KL og Forhandlingsfællesskabets vejledning om ansættelser på særlige vilkår</a:t>
            </a:r>
          </a:p>
        </p:txBody>
      </p:sp>
      <p:sp>
        <p:nvSpPr>
          <p:cNvPr id="4" name="Pladsholder til slidenummer 3">
            <a:extLst>
              <a:ext uri="{FF2B5EF4-FFF2-40B4-BE49-F238E27FC236}">
                <a16:creationId xmlns:a16="http://schemas.microsoft.com/office/drawing/2014/main" id="{8D9209A5-ECB1-4C3D-82D3-A74F75B1EE44}"/>
              </a:ext>
            </a:extLst>
          </p:cNvPr>
          <p:cNvSpPr>
            <a:spLocks noGrp="1"/>
          </p:cNvSpPr>
          <p:nvPr>
            <p:ph type="sldNum" sz="quarter" idx="12"/>
          </p:nvPr>
        </p:nvSpPr>
        <p:spPr/>
        <p:txBody>
          <a:bodyPr/>
          <a:lstStyle/>
          <a:p>
            <a:pPr>
              <a:defRPr/>
            </a:pPr>
            <a:fld id="{5E7F9A82-2A47-4BDF-A20B-1110817F3DCB}" type="slidenum">
              <a:rPr lang="da-DK" smtClean="0"/>
              <a:pPr>
                <a:defRPr/>
              </a:pPr>
              <a:t>2</a:t>
            </a:fld>
            <a:endParaRPr lang="da-DK" dirty="0"/>
          </a:p>
        </p:txBody>
      </p:sp>
    </p:spTree>
    <p:extLst>
      <p:ext uri="{BB962C8B-B14F-4D97-AF65-F5344CB8AC3E}">
        <p14:creationId xmlns:p14="http://schemas.microsoft.com/office/powerpoint/2010/main" val="42445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z="2400" dirty="0"/>
              <a:t>For de inkluderede giver forløbene mening, når de fx kan bruge deres </a:t>
            </a:r>
            <a:br>
              <a:rPr lang="da-DK" sz="2400" dirty="0"/>
            </a:br>
            <a:r>
              <a:rPr lang="da-DK" sz="2400" dirty="0"/>
              <a:t>styrker og talenter, kan bidrage til opgavevaretagelsen og kan deltage i et fællesskab.</a:t>
            </a:r>
          </a:p>
        </p:txBody>
      </p:sp>
      <p:pic>
        <p:nvPicPr>
          <p:cNvPr id="5" name="Pladsholder til indhold 4"/>
          <p:cNvPicPr>
            <a:picLocks noGrp="1" noChangeAspect="1"/>
          </p:cNvPicPr>
          <p:nvPr>
            <p:ph idx="1"/>
          </p:nvPr>
        </p:nvPicPr>
        <p:blipFill>
          <a:blip r:embed="rId3"/>
          <a:stretch>
            <a:fillRect/>
          </a:stretch>
        </p:blipFill>
        <p:spPr>
          <a:xfrm>
            <a:off x="2234225" y="1825625"/>
            <a:ext cx="7723549" cy="4351338"/>
          </a:xfrm>
          <a:prstGeom prst="rect">
            <a:avLst/>
          </a:prstGeom>
        </p:spPr>
      </p:pic>
      <p:sp>
        <p:nvSpPr>
          <p:cNvPr id="4" name="Pladsholder til slidenummer 3"/>
          <p:cNvSpPr>
            <a:spLocks noGrp="1"/>
          </p:cNvSpPr>
          <p:nvPr>
            <p:ph type="sldNum" sz="quarter" idx="12"/>
          </p:nvPr>
        </p:nvSpPr>
        <p:spPr/>
        <p:txBody>
          <a:bodyPr/>
          <a:lstStyle/>
          <a:p>
            <a:pPr>
              <a:defRPr/>
            </a:pPr>
            <a:fld id="{5E7F9A82-2A47-4BDF-A20B-1110817F3DCB}" type="slidenum">
              <a:rPr lang="da-DK" smtClean="0"/>
              <a:pPr>
                <a:defRPr/>
              </a:pPr>
              <a:t>20</a:t>
            </a:fld>
            <a:endParaRPr lang="da-DK" dirty="0"/>
          </a:p>
        </p:txBody>
      </p:sp>
    </p:spTree>
    <p:extLst>
      <p:ext uri="{BB962C8B-B14F-4D97-AF65-F5344CB8AC3E}">
        <p14:creationId xmlns:p14="http://schemas.microsoft.com/office/powerpoint/2010/main" val="34780275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45778CD-84E0-4B34-9E39-24F34510A91F}"/>
              </a:ext>
            </a:extLst>
          </p:cNvPr>
          <p:cNvSpPr>
            <a:spLocks noGrp="1"/>
          </p:cNvSpPr>
          <p:nvPr>
            <p:ph type="title"/>
          </p:nvPr>
        </p:nvSpPr>
        <p:spPr/>
        <p:txBody>
          <a:bodyPr/>
          <a:lstStyle/>
          <a:p>
            <a:r>
              <a:rPr lang="da-DK" dirty="0"/>
              <a:t>Det inkluderende arbejdsmarked </a:t>
            </a:r>
            <a:br>
              <a:rPr lang="da-DK" dirty="0"/>
            </a:br>
            <a:r>
              <a:rPr lang="da-DK" dirty="0"/>
              <a:t>er et fælles ansvar</a:t>
            </a:r>
          </a:p>
        </p:txBody>
      </p:sp>
      <p:sp>
        <p:nvSpPr>
          <p:cNvPr id="3" name="Pladsholder til indhold 2">
            <a:extLst>
              <a:ext uri="{FF2B5EF4-FFF2-40B4-BE49-F238E27FC236}">
                <a16:creationId xmlns:a16="http://schemas.microsoft.com/office/drawing/2014/main" id="{3E484291-FEB5-4D5B-BCE0-01593C303892}"/>
              </a:ext>
            </a:extLst>
          </p:cNvPr>
          <p:cNvSpPr>
            <a:spLocks noGrp="1"/>
          </p:cNvSpPr>
          <p:nvPr>
            <p:ph idx="1"/>
          </p:nvPr>
        </p:nvSpPr>
        <p:spPr/>
        <p:txBody>
          <a:bodyPr/>
          <a:lstStyle/>
          <a:p>
            <a:r>
              <a:rPr lang="da-DK" dirty="0"/>
              <a:t>Kommunerne løser en væsentlig opgave ved at tage et stort socialt ansvar for at personer på kanten af arbejdsmarkedet får fodfæste.</a:t>
            </a:r>
          </a:p>
          <a:p>
            <a:r>
              <a:rPr lang="da-DK" dirty="0"/>
              <a:t>Det kræver en indsats fra alle for at lykkes – det er et fælles ansvar.</a:t>
            </a:r>
          </a:p>
          <a:p>
            <a:r>
              <a:rPr lang="da-DK" dirty="0"/>
              <a:t>Men det er ikke uden udfordringer og sten på vejen.</a:t>
            </a:r>
          </a:p>
          <a:p>
            <a:r>
              <a:rPr lang="da-DK" dirty="0"/>
              <a:t>KL og Forhandlingsfællesskabet har på baggrund af SFI-undersøgelsen ”Rummelighed i praksis” sammen udsendt brev til alle </a:t>
            </a:r>
            <a:r>
              <a:rPr lang="da-DK" dirty="0" err="1"/>
              <a:t>HovedMED</a:t>
            </a:r>
            <a:r>
              <a:rPr lang="da-DK" dirty="0"/>
              <a:t> med gode råd om inklusionsforløb med perspektiv for alle på arbejdspladsen.</a:t>
            </a:r>
          </a:p>
        </p:txBody>
      </p:sp>
      <p:sp>
        <p:nvSpPr>
          <p:cNvPr id="4" name="Pladsholder til slidenummer 3">
            <a:extLst>
              <a:ext uri="{FF2B5EF4-FFF2-40B4-BE49-F238E27FC236}">
                <a16:creationId xmlns:a16="http://schemas.microsoft.com/office/drawing/2014/main" id="{3F964D9D-02B1-4795-95EF-C908B982DB54}"/>
              </a:ext>
            </a:extLst>
          </p:cNvPr>
          <p:cNvSpPr>
            <a:spLocks noGrp="1"/>
          </p:cNvSpPr>
          <p:nvPr>
            <p:ph type="sldNum" sz="quarter" idx="12"/>
          </p:nvPr>
        </p:nvSpPr>
        <p:spPr/>
        <p:txBody>
          <a:bodyPr/>
          <a:lstStyle/>
          <a:p>
            <a:pPr>
              <a:defRPr/>
            </a:pPr>
            <a:fld id="{5E7F9A82-2A47-4BDF-A20B-1110817F3DCB}" type="slidenum">
              <a:rPr lang="da-DK" smtClean="0"/>
              <a:pPr>
                <a:defRPr/>
              </a:pPr>
              <a:t>3</a:t>
            </a:fld>
            <a:endParaRPr lang="da-DK" dirty="0"/>
          </a:p>
        </p:txBody>
      </p:sp>
    </p:spTree>
    <p:extLst>
      <p:ext uri="{BB962C8B-B14F-4D97-AF65-F5344CB8AC3E}">
        <p14:creationId xmlns:p14="http://schemas.microsoft.com/office/powerpoint/2010/main" val="17087851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522287"/>
            <a:ext cx="10515600" cy="1325563"/>
          </a:xfrm>
        </p:spPr>
        <p:txBody>
          <a:bodyPr/>
          <a:lstStyle/>
          <a:p>
            <a:r>
              <a:rPr lang="da-DK" sz="3200" dirty="0"/>
              <a:t>Er din viden opdateret ift. at skabe GODE forløb for ledige og personer med nedsat arbejdsevne?</a:t>
            </a:r>
          </a:p>
        </p:txBody>
      </p:sp>
      <p:sp>
        <p:nvSpPr>
          <p:cNvPr id="3" name="Pladsholder til indhold 2"/>
          <p:cNvSpPr>
            <a:spLocks noGrp="1"/>
          </p:cNvSpPr>
          <p:nvPr>
            <p:ph idx="1"/>
          </p:nvPr>
        </p:nvSpPr>
        <p:spPr/>
        <p:txBody>
          <a:bodyPr/>
          <a:lstStyle/>
          <a:p>
            <a:endParaRPr lang="da-DK" dirty="0"/>
          </a:p>
          <a:p>
            <a:r>
              <a:rPr lang="da-DK" dirty="0"/>
              <a:t>Hvordan bruges virksomhedspraktik, løntilskud og fleksjob i din kommune?</a:t>
            </a:r>
          </a:p>
          <a:p>
            <a:r>
              <a:rPr lang="da-DK" dirty="0"/>
              <a:t>Har du viden om, hvad der er medvirkende til at forløb bliver gode for alle involverede parter?</a:t>
            </a:r>
          </a:p>
          <a:p>
            <a:r>
              <a:rPr lang="da-DK" dirty="0"/>
              <a:t>Har I fastlagt retningslinjer i </a:t>
            </a:r>
            <a:r>
              <a:rPr lang="da-DK" dirty="0" err="1"/>
              <a:t>HovedMED</a:t>
            </a:r>
            <a:r>
              <a:rPr lang="da-DK" dirty="0"/>
              <a:t>?</a:t>
            </a:r>
          </a:p>
          <a:p>
            <a:r>
              <a:rPr lang="da-DK" dirty="0"/>
              <a:t>Har I taget stilling til, hvordan underskrivelsen af Jobcenterblanketten om forløb skal håndteres, efter at processen er blevet digitaliseret?</a:t>
            </a:r>
          </a:p>
        </p:txBody>
      </p:sp>
      <p:sp>
        <p:nvSpPr>
          <p:cNvPr id="4" name="Pladsholder til slidenummer 3"/>
          <p:cNvSpPr>
            <a:spLocks noGrp="1"/>
          </p:cNvSpPr>
          <p:nvPr>
            <p:ph type="sldNum" sz="quarter" idx="12"/>
          </p:nvPr>
        </p:nvSpPr>
        <p:spPr/>
        <p:txBody>
          <a:bodyPr/>
          <a:lstStyle/>
          <a:p>
            <a:pPr>
              <a:defRPr/>
            </a:pPr>
            <a:fld id="{5E7F9A82-2A47-4BDF-A20B-1110817F3DCB}" type="slidenum">
              <a:rPr lang="da-DK" smtClean="0"/>
              <a:pPr>
                <a:defRPr/>
              </a:pPr>
              <a:t>4</a:t>
            </a:fld>
            <a:endParaRPr lang="da-DK" dirty="0"/>
          </a:p>
        </p:txBody>
      </p:sp>
    </p:spTree>
    <p:extLst>
      <p:ext uri="{BB962C8B-B14F-4D97-AF65-F5344CB8AC3E}">
        <p14:creationId xmlns:p14="http://schemas.microsoft.com/office/powerpoint/2010/main" val="9283802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el 1"/>
          <p:cNvSpPr>
            <a:spLocks noGrp="1"/>
          </p:cNvSpPr>
          <p:nvPr>
            <p:ph type="title"/>
          </p:nvPr>
        </p:nvSpPr>
        <p:spPr/>
        <p:txBody>
          <a:bodyPr/>
          <a:lstStyle/>
          <a:p>
            <a:r>
              <a:rPr lang="da-DK" dirty="0"/>
              <a:t>Baggrunden for Perspektiv for alle på arbejdspladsen</a:t>
            </a:r>
            <a:endParaRPr lang="da-DK" altLang="da-DK" dirty="0"/>
          </a:p>
        </p:txBody>
      </p:sp>
      <p:sp>
        <p:nvSpPr>
          <p:cNvPr id="16387" name="Pladsholder til indhold 2"/>
          <p:cNvSpPr>
            <a:spLocks noGrp="1"/>
          </p:cNvSpPr>
          <p:nvPr>
            <p:ph idx="1"/>
          </p:nvPr>
        </p:nvSpPr>
        <p:spPr/>
        <p:txBody>
          <a:bodyPr>
            <a:normAutofit lnSpcReduction="10000"/>
          </a:bodyPr>
          <a:lstStyle/>
          <a:p>
            <a:r>
              <a:rPr lang="da-DK" dirty="0"/>
              <a:t>KL og Forhandlingsfællesskabet aftalte ved OK15 et partssamarbejde om det inkluderende arbejdsmarked. </a:t>
            </a:r>
          </a:p>
          <a:p>
            <a:r>
              <a:rPr lang="da-DK" dirty="0"/>
              <a:t>Partssamarbejdet har resulteret i forskellige indsatser, herunder</a:t>
            </a:r>
          </a:p>
          <a:p>
            <a:pPr lvl="1"/>
            <a:r>
              <a:rPr lang="da-DK" dirty="0"/>
              <a:t>en SFI-undersøgelse om forudsætningerne for gode forløb for ledige og personer med nedsat arbejdsevne, </a:t>
            </a:r>
          </a:p>
          <a:p>
            <a:pPr lvl="1"/>
            <a:r>
              <a:rPr lang="da-DK" dirty="0"/>
              <a:t>en formidlingsindsats om konkrete lokale erfaringer med forløb, </a:t>
            </a:r>
          </a:p>
          <a:p>
            <a:pPr lvl="1"/>
            <a:r>
              <a:rPr lang="da-DK" dirty="0"/>
              <a:t>en formidlingsindsats om jobrotation,</a:t>
            </a:r>
          </a:p>
          <a:p>
            <a:pPr lvl="1"/>
            <a:r>
              <a:rPr lang="da-DK" dirty="0"/>
              <a:t>en række fælles anbefalinger fra parterne og en opdateret fælles vejledning om ansættelser på særlige vilkår.</a:t>
            </a:r>
          </a:p>
          <a:p>
            <a:r>
              <a:rPr lang="da-DK" dirty="0"/>
              <a:t>Nu skal erfaringerne bruges i kommunerne og på arbejdspladserne gennem lokale drøftelser og aftaler!</a:t>
            </a:r>
          </a:p>
          <a:p>
            <a:endParaRPr lang="da-DK" altLang="da-DK" dirty="0"/>
          </a:p>
        </p:txBody>
      </p:sp>
      <p:sp>
        <p:nvSpPr>
          <p:cNvPr id="2" name="Pladsholder til slidenummer 1"/>
          <p:cNvSpPr>
            <a:spLocks noGrp="1"/>
          </p:cNvSpPr>
          <p:nvPr>
            <p:ph type="sldNum" sz="quarter" idx="12"/>
          </p:nvPr>
        </p:nvSpPr>
        <p:spPr/>
        <p:txBody>
          <a:bodyPr/>
          <a:lstStyle/>
          <a:p>
            <a:pPr>
              <a:defRPr/>
            </a:pPr>
            <a:fld id="{5E7F9A82-2A47-4BDF-A20B-1110817F3DCB}" type="slidenum">
              <a:rPr lang="da-DK" smtClean="0"/>
              <a:pPr>
                <a:defRPr/>
              </a:pPr>
              <a:t>5</a:t>
            </a:fld>
            <a:endParaRPr lang="da-DK"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z="3200" dirty="0"/>
              <a:t>SFI-undersøgelsen ”Rummelighed i Praksis-</a:t>
            </a:r>
            <a:br>
              <a:rPr lang="da-DK" sz="3200" dirty="0"/>
            </a:br>
            <a:r>
              <a:rPr lang="da-DK" sz="3200" dirty="0"/>
              <a:t>Forudsætninger for gode inklusionsforløb på kommunale arbejdspladser”</a:t>
            </a:r>
          </a:p>
        </p:txBody>
      </p:sp>
      <p:sp>
        <p:nvSpPr>
          <p:cNvPr id="4" name="Pladsholder til slidenummer 3"/>
          <p:cNvSpPr>
            <a:spLocks noGrp="1"/>
          </p:cNvSpPr>
          <p:nvPr>
            <p:ph type="sldNum" sz="quarter" idx="12"/>
          </p:nvPr>
        </p:nvSpPr>
        <p:spPr/>
        <p:txBody>
          <a:bodyPr/>
          <a:lstStyle/>
          <a:p>
            <a:pPr>
              <a:defRPr/>
            </a:pPr>
            <a:fld id="{5E7F9A82-2A47-4BDF-A20B-1110817F3DCB}" type="slidenum">
              <a:rPr lang="da-DK" smtClean="0"/>
              <a:pPr>
                <a:defRPr/>
              </a:pPr>
              <a:t>6</a:t>
            </a:fld>
            <a:endParaRPr lang="da-DK" dirty="0"/>
          </a:p>
        </p:txBody>
      </p:sp>
      <p:pic>
        <p:nvPicPr>
          <p:cNvPr id="5" name="Pladsholder til indhold 4"/>
          <p:cNvPicPr>
            <a:picLocks noChangeAspect="1"/>
          </p:cNvPicPr>
          <p:nvPr/>
        </p:nvPicPr>
        <p:blipFill>
          <a:blip r:embed="rId3"/>
          <a:stretch>
            <a:fillRect/>
          </a:stretch>
        </p:blipFill>
        <p:spPr bwMode="auto">
          <a:xfrm>
            <a:off x="2342146" y="1720419"/>
            <a:ext cx="4828676" cy="4640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039043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br>
              <a:rPr lang="da-DK" sz="3200" dirty="0"/>
            </a:br>
            <a:r>
              <a:rPr lang="da-DK" sz="3200" dirty="0" err="1"/>
              <a:t>HovedMED</a:t>
            </a:r>
            <a:r>
              <a:rPr lang="da-DK" sz="3200" dirty="0"/>
              <a:t> sætter den overordnede ramme ved at </a:t>
            </a:r>
            <a:br>
              <a:rPr lang="da-DK" sz="3200" dirty="0"/>
            </a:br>
            <a:r>
              <a:rPr lang="da-DK" sz="3200" dirty="0"/>
              <a:t>vedtage centrale retningslinjer til støtte for arbejdspladserne.</a:t>
            </a:r>
            <a:br>
              <a:rPr lang="da-DK" sz="3200" dirty="0"/>
            </a:br>
            <a:endParaRPr lang="da-DK" sz="3200" dirty="0"/>
          </a:p>
        </p:txBody>
      </p:sp>
      <p:sp>
        <p:nvSpPr>
          <p:cNvPr id="3" name="Pladsholder til indhold 2"/>
          <p:cNvSpPr>
            <a:spLocks noGrp="1"/>
          </p:cNvSpPr>
          <p:nvPr>
            <p:ph idx="1"/>
          </p:nvPr>
        </p:nvSpPr>
        <p:spPr/>
        <p:txBody>
          <a:bodyPr/>
          <a:lstStyle/>
          <a:p>
            <a:endParaRPr lang="da-DK" sz="2000" dirty="0"/>
          </a:p>
          <a:p>
            <a:r>
              <a:rPr lang="da-DK" sz="2000" dirty="0"/>
              <a:t>I de 3 kommuner SFI besøgte, har </a:t>
            </a:r>
            <a:r>
              <a:rPr lang="da-DK" sz="2000" dirty="0" err="1"/>
              <a:t>HovedMED</a:t>
            </a:r>
            <a:r>
              <a:rPr lang="da-DK" sz="2000" dirty="0"/>
              <a:t> spillet en central rolle i det gode inklusionsforløb. </a:t>
            </a:r>
            <a:r>
              <a:rPr lang="da-DK" sz="2000" dirty="0" err="1"/>
              <a:t>HovedMED</a:t>
            </a:r>
            <a:r>
              <a:rPr lang="da-DK" sz="2000" dirty="0"/>
              <a:t> sikrer, at de principielle diskussioner bliver taget.</a:t>
            </a:r>
          </a:p>
          <a:p>
            <a:r>
              <a:rPr lang="da-DK" sz="2000" dirty="0"/>
              <a:t>I alle 3 kommuner har </a:t>
            </a:r>
            <a:r>
              <a:rPr lang="da-DK" sz="2000" dirty="0" err="1"/>
              <a:t>HovedMED</a:t>
            </a:r>
            <a:r>
              <a:rPr lang="da-DK" sz="2000" dirty="0"/>
              <a:t> udarbejdet retningslinjer for, hvordan lovgivningen og det sociale kapitel overholdes.</a:t>
            </a:r>
            <a:endParaRPr lang="da-DK" sz="2000" strike="sngStrike" dirty="0"/>
          </a:p>
          <a:p>
            <a:r>
              <a:rPr lang="da-DK" sz="2000" dirty="0"/>
              <a:t>Det er vigtigt, at diskussionen om rummelighed løbende holdes i live. Det kan sikres ved at gøre det rummelige arbejdsmarked til en del af </a:t>
            </a:r>
            <a:r>
              <a:rPr lang="da-DK" sz="2000" dirty="0" err="1"/>
              <a:t>HovedMEDs</a:t>
            </a:r>
            <a:r>
              <a:rPr lang="da-DK" sz="2000" dirty="0"/>
              <a:t> årshjul. Retningslinjer og anbefalinger skal løbende tages op og måske justeres ift. evt. ændringer i praksis.</a:t>
            </a:r>
          </a:p>
          <a:p>
            <a:r>
              <a:rPr lang="da-DK" sz="2000" dirty="0"/>
              <a:t>I en af de besøgte kommuner er der også udarbejdet central en aftale mellem hhv. organisationerne og kommunen om ansættelser på særlige vilkår, og organisationerne og jobcentret om praktikker - altså i begge tilfælde udenfor </a:t>
            </a:r>
            <a:r>
              <a:rPr lang="da-DK" sz="2000" dirty="0" err="1"/>
              <a:t>MEDsystemet</a:t>
            </a:r>
            <a:r>
              <a:rPr lang="da-DK" sz="2000" dirty="0"/>
              <a:t>. Her har parterne vurderet og derefter aftalt, om den enkelte arbejdsplads kan modtage inkluderede i fx løntilskudsjob eller virksomhedspraktik.</a:t>
            </a:r>
          </a:p>
          <a:p>
            <a:endParaRPr lang="da-DK" sz="2400" dirty="0"/>
          </a:p>
        </p:txBody>
      </p:sp>
      <p:sp>
        <p:nvSpPr>
          <p:cNvPr id="4" name="Pladsholder til slidenummer 3"/>
          <p:cNvSpPr>
            <a:spLocks noGrp="1"/>
          </p:cNvSpPr>
          <p:nvPr>
            <p:ph type="sldNum" sz="quarter" idx="12"/>
          </p:nvPr>
        </p:nvSpPr>
        <p:spPr/>
        <p:txBody>
          <a:bodyPr/>
          <a:lstStyle/>
          <a:p>
            <a:pPr>
              <a:defRPr/>
            </a:pPr>
            <a:fld id="{5E7F9A82-2A47-4BDF-A20B-1110817F3DCB}" type="slidenum">
              <a:rPr lang="da-DK" smtClean="0"/>
              <a:pPr>
                <a:defRPr/>
              </a:pPr>
              <a:t>7</a:t>
            </a:fld>
            <a:endParaRPr lang="da-DK" dirty="0"/>
          </a:p>
        </p:txBody>
      </p:sp>
    </p:spTree>
    <p:extLst>
      <p:ext uri="{BB962C8B-B14F-4D97-AF65-F5344CB8AC3E}">
        <p14:creationId xmlns:p14="http://schemas.microsoft.com/office/powerpoint/2010/main" val="16899450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Implementering på det centrale niveau</a:t>
            </a:r>
          </a:p>
        </p:txBody>
      </p:sp>
      <p:sp>
        <p:nvSpPr>
          <p:cNvPr id="3" name="Pladsholder til indhold 2"/>
          <p:cNvSpPr>
            <a:spLocks noGrp="1"/>
          </p:cNvSpPr>
          <p:nvPr>
            <p:ph idx="1"/>
          </p:nvPr>
        </p:nvSpPr>
        <p:spPr/>
        <p:txBody>
          <a:bodyPr/>
          <a:lstStyle/>
          <a:p>
            <a:r>
              <a:rPr lang="da-DK" sz="1800" dirty="0"/>
              <a:t>Samarbejde mellem jobcenter, HR-afdeling og fællestillidsrepræsentanter om rammerne fx</a:t>
            </a:r>
          </a:p>
          <a:p>
            <a:pPr marL="0" indent="0">
              <a:buNone/>
            </a:pPr>
            <a:r>
              <a:rPr lang="da-DK" sz="1800" dirty="0"/>
              <a:t>	- Overholdelse af det sociale kapitel og lovgivningen – overblik og </a:t>
            </a:r>
            <a:r>
              <a:rPr lang="da-DK" sz="1800"/>
              <a:t>viden er nødvendigt</a:t>
            </a:r>
            <a:endParaRPr lang="da-DK" sz="1800" dirty="0"/>
          </a:p>
          <a:p>
            <a:pPr marL="0" indent="0">
              <a:buNone/>
            </a:pPr>
            <a:r>
              <a:rPr lang="da-DK" sz="1800" dirty="0"/>
              <a:t>	- Sikring af match mellem personer på særlige vilkår og arbejdspladsen – det er afgørende at 		aktørerne kender de enkelte arbejdspladsers vilkår (fx kan </a:t>
            </a:r>
            <a:r>
              <a:rPr lang="da-DK" sz="1800" dirty="0" err="1"/>
              <a:t>outplacement</a:t>
            </a:r>
            <a:r>
              <a:rPr lang="da-DK" sz="1800" dirty="0"/>
              <a:t> af jobkonsulent til HR være 	til at bygge bro) </a:t>
            </a:r>
          </a:p>
          <a:p>
            <a:pPr marL="0" indent="0">
              <a:buNone/>
            </a:pPr>
            <a:r>
              <a:rPr lang="da-DK" sz="1800" dirty="0"/>
              <a:t>	- Viden om hvilke arbejdspladser, som har mulighed for at etablere inklusionsforløb</a:t>
            </a:r>
          </a:p>
          <a:p>
            <a:pPr marL="0" indent="0">
              <a:buNone/>
            </a:pPr>
            <a:r>
              <a:rPr lang="da-DK" sz="1800" dirty="0"/>
              <a:t>	- Samarbejde mellem jobcenter og ledere på arbejdspladserne</a:t>
            </a:r>
          </a:p>
          <a:p>
            <a:r>
              <a:rPr lang="da-DK" sz="1800" dirty="0" err="1"/>
              <a:t>HovedMED</a:t>
            </a:r>
            <a:r>
              <a:rPr lang="da-DK" sz="1800" dirty="0"/>
              <a:t> tager de principielle drøftelser om inklusioner, opgaveglidning og det sociale kapitel, herunder kan aftales retningslinjer herfor fx</a:t>
            </a:r>
          </a:p>
          <a:p>
            <a:pPr marL="0" indent="0">
              <a:buNone/>
            </a:pPr>
            <a:r>
              <a:rPr lang="da-DK" sz="1800" dirty="0"/>
              <a:t>	- Om opgaveglidning og jobfortrængning</a:t>
            </a:r>
          </a:p>
          <a:p>
            <a:pPr marL="0" indent="0">
              <a:buNone/>
            </a:pPr>
            <a:r>
              <a:rPr lang="da-DK" sz="1800" dirty="0"/>
              <a:t>	- Om hensyn til arbejdspladser fx i forbindelse med større omstruktureringer, afskedigelser mv.</a:t>
            </a:r>
          </a:p>
          <a:p>
            <a:pPr marL="0" indent="0">
              <a:buNone/>
            </a:pPr>
            <a:endParaRPr lang="da-DK" dirty="0"/>
          </a:p>
        </p:txBody>
      </p:sp>
      <p:sp>
        <p:nvSpPr>
          <p:cNvPr id="4" name="Pladsholder til slidenummer 3"/>
          <p:cNvSpPr>
            <a:spLocks noGrp="1"/>
          </p:cNvSpPr>
          <p:nvPr>
            <p:ph type="sldNum" sz="quarter" idx="12"/>
          </p:nvPr>
        </p:nvSpPr>
        <p:spPr/>
        <p:txBody>
          <a:bodyPr/>
          <a:lstStyle/>
          <a:p>
            <a:pPr>
              <a:defRPr/>
            </a:pPr>
            <a:fld id="{5E7F9A82-2A47-4BDF-A20B-1110817F3DCB}" type="slidenum">
              <a:rPr lang="da-DK" smtClean="0"/>
              <a:pPr>
                <a:defRPr/>
              </a:pPr>
              <a:t>8</a:t>
            </a:fld>
            <a:endParaRPr lang="da-DK" dirty="0"/>
          </a:p>
        </p:txBody>
      </p:sp>
    </p:spTree>
    <p:extLst>
      <p:ext uri="{BB962C8B-B14F-4D97-AF65-F5344CB8AC3E}">
        <p14:creationId xmlns:p14="http://schemas.microsoft.com/office/powerpoint/2010/main" val="24436599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Hvad kan og skal </a:t>
            </a:r>
            <a:r>
              <a:rPr lang="da-DK" dirty="0" err="1"/>
              <a:t>HovedMED</a:t>
            </a:r>
            <a:r>
              <a:rPr lang="da-DK" dirty="0"/>
              <a:t>?</a:t>
            </a:r>
          </a:p>
        </p:txBody>
      </p:sp>
      <p:sp>
        <p:nvSpPr>
          <p:cNvPr id="3" name="Pladsholder til indhold 2"/>
          <p:cNvSpPr>
            <a:spLocks noGrp="1"/>
          </p:cNvSpPr>
          <p:nvPr>
            <p:ph idx="1"/>
          </p:nvPr>
        </p:nvSpPr>
        <p:spPr/>
        <p:txBody>
          <a:bodyPr/>
          <a:lstStyle/>
          <a:p>
            <a:r>
              <a:rPr lang="da-DK" dirty="0" err="1"/>
              <a:t>HovedMED</a:t>
            </a:r>
            <a:r>
              <a:rPr lang="da-DK" dirty="0"/>
              <a:t> har en obligatorisk opgave, jf. §3 i rammeaftalen om det sociale kapitel, til at fastlægge retningslinjer for beskæftigelse af personer med nedsat arbejdsevne og ledige samt at drøfte emnet med henblik på at fremme en fælles forståelse af og holdning til beskæftigelse på særlige vilkår og at sikre, at fortrængning eller udstødelse af allerede ansatte ikke finder sted.</a:t>
            </a:r>
          </a:p>
          <a:p>
            <a:r>
              <a:rPr lang="da-DK" dirty="0"/>
              <a:t>Når en af parterne ønsker det, skal der snarest muligt indledes drøftelser med henblik på fastsættelse af retningslinjer. Der skal fra begge parters side udvises positiv forhandlingsvilje og søges opnået enighed.</a:t>
            </a:r>
          </a:p>
          <a:p>
            <a:endParaRPr lang="da-DK" dirty="0"/>
          </a:p>
        </p:txBody>
      </p:sp>
      <p:sp>
        <p:nvSpPr>
          <p:cNvPr id="4" name="Pladsholder til slidenummer 3"/>
          <p:cNvSpPr>
            <a:spLocks noGrp="1"/>
          </p:cNvSpPr>
          <p:nvPr>
            <p:ph type="sldNum" sz="quarter" idx="12"/>
          </p:nvPr>
        </p:nvSpPr>
        <p:spPr/>
        <p:txBody>
          <a:bodyPr/>
          <a:lstStyle/>
          <a:p>
            <a:pPr>
              <a:defRPr/>
            </a:pPr>
            <a:fld id="{5E7F9A82-2A47-4BDF-A20B-1110817F3DCB}" type="slidenum">
              <a:rPr lang="da-DK" smtClean="0"/>
              <a:pPr>
                <a:defRPr/>
              </a:pPr>
              <a:t>9</a:t>
            </a:fld>
            <a:endParaRPr lang="da-DK" dirty="0"/>
          </a:p>
        </p:txBody>
      </p:sp>
    </p:spTree>
    <p:extLst>
      <p:ext uri="{BB962C8B-B14F-4D97-AF65-F5344CB8AC3E}">
        <p14:creationId xmlns:p14="http://schemas.microsoft.com/office/powerpoint/2010/main" val="4184118362"/>
      </p:ext>
    </p:extLst>
  </p:cSld>
  <p:clrMapOvr>
    <a:masterClrMapping/>
  </p:clrMapOvr>
</p:sld>
</file>

<file path=ppt/theme/theme1.xml><?xml version="1.0" encoding="utf-8"?>
<a:theme xmlns:a="http://schemas.openxmlformats.org/drawingml/2006/main" name="Office-tema">
  <a:themeElements>
    <a:clrScheme name="Kontor">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Kont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kabelon powerpoint PAPA [Kompatibilitetstilstand]" id="{E5CE67D9-DA15-4F7B-A326-01F369B4275C}" vid="{468E69E7-5993-4062-8C38-62D525CA8AEA}"/>
    </a:ext>
  </a:extLst>
</a:theme>
</file>

<file path=ppt/theme/theme2.xml><?xml version="1.0" encoding="utf-8"?>
<a:theme xmlns:a="http://schemas.openxmlformats.org/drawingml/2006/main" name="Office-tema">
  <a:themeElements>
    <a:clrScheme name="Kontor">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Kont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DD0AC5C562C7FE4BAF8B60A94E0E82E0" ma:contentTypeVersion="1" ma:contentTypeDescription="Create a new document." ma:contentTypeScope="" ma:versionID="161b18625c82a0ebd45c99c3ba05bc85">
  <xsd:schema xmlns:xsd="http://www.w3.org/2001/XMLSchema" xmlns:xs="http://www.w3.org/2001/XMLSchema" xmlns:p="http://schemas.microsoft.com/office/2006/metadata/properties" targetNamespace="http://schemas.microsoft.com/office/2006/metadata/properties" ma:root="true" ma:fieldsID="3aee3dc95b78b4b94499faeb02ba9c90">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027D8787-2D12-427D-B7CE-92E9BF72FA39}">
  <ds:schemaRefs>
    <ds:schemaRef ds:uri="http://schemas.microsoft.com/sharepoint/v3/contenttype/forms"/>
  </ds:schemaRefs>
</ds:datastoreItem>
</file>

<file path=customXml/itemProps2.xml><?xml version="1.0" encoding="utf-8"?>
<ds:datastoreItem xmlns:ds="http://schemas.openxmlformats.org/officeDocument/2006/customXml" ds:itemID="{437043E4-8F6C-4711-93CC-C5D8249DDE3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15F9DF72-03A1-49A4-945C-F3F9C540ED3F}">
  <ds:schemaRefs>
    <ds:schemaRef ds:uri="http://purl.org/dc/terms/"/>
    <ds:schemaRef ds:uri="http://schemas.openxmlformats.org/package/2006/metadata/core-properties"/>
    <ds:schemaRef ds:uri="http://purl.org/dc/dcmitype/"/>
    <ds:schemaRef ds:uri="http://schemas.microsoft.com/office/infopath/2007/PartnerControls"/>
    <ds:schemaRef ds:uri="http://schemas.microsoft.com/office/2006/documentManagement/types"/>
    <ds:schemaRef ds:uri="http://purl.org/dc/elements/1.1/"/>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Skabelon powerpoint PAPA</Template>
  <TotalTime>2012</TotalTime>
  <Words>3279</Words>
  <Application>Microsoft Office PowerPoint</Application>
  <PresentationFormat>Widescreen</PresentationFormat>
  <Paragraphs>212</Paragraphs>
  <Slides>20</Slides>
  <Notes>20</Notes>
  <HiddenSlides>0</HiddenSlides>
  <MMClips>0</MMClips>
  <ScaleCrop>false</ScaleCrop>
  <HeadingPairs>
    <vt:vector size="6" baseType="variant">
      <vt:variant>
        <vt:lpstr>Benyttede skrifttyper</vt:lpstr>
      </vt:variant>
      <vt:variant>
        <vt:i4>3</vt:i4>
      </vt:variant>
      <vt:variant>
        <vt:lpstr>Tema</vt:lpstr>
      </vt:variant>
      <vt:variant>
        <vt:i4>1</vt:i4>
      </vt:variant>
      <vt:variant>
        <vt:lpstr>Slidetitler</vt:lpstr>
      </vt:variant>
      <vt:variant>
        <vt:i4>20</vt:i4>
      </vt:variant>
    </vt:vector>
  </HeadingPairs>
  <TitlesOfParts>
    <vt:vector size="24" baseType="lpstr">
      <vt:lpstr>Arial</vt:lpstr>
      <vt:lpstr>Calibri</vt:lpstr>
      <vt:lpstr>Calibri Light</vt:lpstr>
      <vt:lpstr>Office-tema</vt:lpstr>
      <vt:lpstr>PowerPoint-præsentation</vt:lpstr>
      <vt:lpstr>Oplæggets indhold</vt:lpstr>
      <vt:lpstr>Det inkluderende arbejdsmarked  er et fælles ansvar</vt:lpstr>
      <vt:lpstr>Er din viden opdateret ift. at skabe GODE forløb for ledige og personer med nedsat arbejdsevne?</vt:lpstr>
      <vt:lpstr>Baggrunden for Perspektiv for alle på arbejdspladsen</vt:lpstr>
      <vt:lpstr>SFI-undersøgelsen ”Rummelighed i Praksis- Forudsætninger for gode inklusionsforløb på kommunale arbejdspladser”</vt:lpstr>
      <vt:lpstr> HovedMED sætter den overordnede ramme ved at  vedtage centrale retningslinjer til støtte for arbejdspladserne. </vt:lpstr>
      <vt:lpstr>Implementering på det centrale niveau</vt:lpstr>
      <vt:lpstr>Hvad kan og skal HovedMED?</vt:lpstr>
      <vt:lpstr>§ 3 Fastlæggelse af retningslinjer i det øverste  medindflydelses- og medbestemmelsesudvalg  </vt:lpstr>
      <vt:lpstr>Drøftelse og fastsættelse af retningslinjer i det  øverste medindflydelses- og medbestemmelsesudvalg  </vt:lpstr>
      <vt:lpstr>Målgrupper for forløb</vt:lpstr>
      <vt:lpstr>Kommuner der IKKE har fastlagt retnings- linjer – hvad er din rolle?</vt:lpstr>
      <vt:lpstr>Kommuner der HAR aftalt retningslinjer</vt:lpstr>
      <vt:lpstr>Vedrørende digitalisering af blanketunderskrift</vt:lpstr>
      <vt:lpstr>Før mødet i HovedMED</vt:lpstr>
      <vt:lpstr>Under mødet i HovedMED</vt:lpstr>
      <vt:lpstr>Efter mødet i HovedMED</vt:lpstr>
      <vt:lpstr>Find materialerne</vt:lpstr>
      <vt:lpstr>For de inkluderede giver forløbene mening, når de fx kan bruge deres  styrker og talenter, kan bidrage til opgavevaretagelsen og kan deltage i et fællesskab.</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PowerPoint-præsentation</dc:title>
  <dc:creator>Jette Balle</dc:creator>
  <cp:lastModifiedBy>Astrid Marianne Hjortø</cp:lastModifiedBy>
  <cp:revision>127</cp:revision>
  <cp:lastPrinted>2018-05-17T11:15:48Z</cp:lastPrinted>
  <dcterms:created xsi:type="dcterms:W3CDTF">2017-08-04T08:18:51Z</dcterms:created>
  <dcterms:modified xsi:type="dcterms:W3CDTF">2018-09-11T06:46:23Z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L_sAMAccountName">
    <vt:lpwstr>kto-astridh</vt:lpwstr>
  </property>
  <property fmtid="{D5CDD505-2E9C-101B-9397-08002B2CF9AE}" pid="3" name="DL_AuthorInitials">
    <vt:lpwstr>kto-astridh</vt:lpwstr>
  </property>
  <property fmtid="{D5CDD505-2E9C-101B-9397-08002B2CF9AE}" pid="4" name="fInit">
    <vt:lpwstr>kto-astridh</vt:lpwstr>
  </property>
  <property fmtid="{D5CDD505-2E9C-101B-9397-08002B2CF9AE}" pid="5" name="fNavn">
    <vt:lpwstr>Astrid Marianne Hjortø</vt:lpwstr>
  </property>
  <property fmtid="{D5CDD505-2E9C-101B-9397-08002B2CF9AE}" pid="6" name="fEpost">
    <vt:lpwstr>amh@forhandlingsfaellesskabet.dk</vt:lpwstr>
  </property>
  <property fmtid="{D5CDD505-2E9C-101B-9397-08002B2CF9AE}" pid="7" name="fLogo">
    <vt:lpwstr>http://www.exformatics.com/images/logo_new.jpg</vt:lpwstr>
  </property>
  <property fmtid="{D5CDD505-2E9C-101B-9397-08002B2CF9AE}" pid="8" name="ContentTypeId">
    <vt:lpwstr>0x010100DD0AC5C562C7FE4BAF8B60A94E0E82E0</vt:lpwstr>
  </property>
  <property fmtid="{D5CDD505-2E9C-101B-9397-08002B2CF9AE}" pid="9" name="EXDocumentID">
    <vt:lpwstr>000131143</vt:lpwstr>
  </property>
  <property fmtid="{D5CDD505-2E9C-101B-9397-08002B2CF9AE}" pid="10" name="EXCoreDocType">
    <vt:lpwstr>Type1A</vt:lpwstr>
  </property>
  <property fmtid="{D5CDD505-2E9C-101B-9397-08002B2CF9AE}" pid="11" name="EXHash">
    <vt:lpwstr>B1465C392486A87FB6DD7D7649EF1237BD50866E27278F15859FDEAF4E2AB6A9D90E8E75ACE7CA21017B950A14EF70183E6D2E6E52DF764ECE52C05E13592C</vt:lpwstr>
  </property>
  <property fmtid="{D5CDD505-2E9C-101B-9397-08002B2CF9AE}" pid="12" name="EXTimestamp">
    <vt:lpwstr>11-09-2018 08:46:25</vt:lpwstr>
  </property>
  <property fmtid="{D5CDD505-2E9C-101B-9397-08002B2CF9AE}" pid="13" name="dDocNo">
    <vt:lpwstr>17-0186.165.</vt:lpwstr>
  </property>
  <property fmtid="{D5CDD505-2E9C-101B-9397-08002B2CF9AE}" pid="14" name="EntityNameForeign">
    <vt:lpwstr>DL_Activities</vt:lpwstr>
  </property>
  <property fmtid="{D5CDD505-2E9C-101B-9397-08002B2CF9AE}" pid="15" name="EntityId">
    <vt:lpwstr>5963</vt:lpwstr>
  </property>
  <property fmtid="{D5CDD505-2E9C-101B-9397-08002B2CF9AE}" pid="16" name="DocumentName">
    <vt:lpwstr>http://spas.montes.dk/Activities/17Docs/17-0186/17-0186.14.Plancher til HovedMED.pptx</vt:lpwstr>
  </property>
</Properties>
</file>