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301" r:id="rId6"/>
    <p:sldId id="297" r:id="rId7"/>
    <p:sldId id="276" r:id="rId8"/>
    <p:sldId id="257" r:id="rId9"/>
    <p:sldId id="258" r:id="rId10"/>
    <p:sldId id="277" r:id="rId11"/>
    <p:sldId id="289" r:id="rId12"/>
    <p:sldId id="298" r:id="rId13"/>
    <p:sldId id="278" r:id="rId14"/>
    <p:sldId id="299" r:id="rId15"/>
    <p:sldId id="292" r:id="rId16"/>
    <p:sldId id="300" r:id="rId17"/>
    <p:sldId id="293" r:id="rId18"/>
    <p:sldId id="273" r:id="rId19"/>
    <p:sldId id="288" r:id="rId20"/>
  </p:sldIdLst>
  <p:sldSz cx="12192000" cy="6858000"/>
  <p:notesSz cx="6797675" cy="9926638"/>
  <p:defaultTextStyle>
    <a:defPPr>
      <a:defRPr lang="da-D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rid Marianne Hjortø" initials="AMH" lastIdx="0" clrIdx="0">
    <p:extLst>
      <p:ext uri="{19B8F6BF-5375-455C-9EA6-DF929625EA0E}">
        <p15:presenceInfo xmlns:p15="http://schemas.microsoft.com/office/powerpoint/2012/main" userId="S-1-5-21-2502705001-3459709255-3931361476-14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13B"/>
    <a:srgbClr val="FFEF00"/>
    <a:srgbClr val="FFF100"/>
    <a:srgbClr val="FFFF00"/>
    <a:srgbClr val="ECEC1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25" autoAdjust="0"/>
    <p:restoredTop sz="94660"/>
  </p:normalViewPr>
  <p:slideViewPr>
    <p:cSldViewPr snapToGrid="0">
      <p:cViewPr varScale="1">
        <p:scale>
          <a:sx n="119" d="100"/>
          <a:sy n="119" d="100"/>
        </p:scale>
        <p:origin x="96" y="360"/>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0781095-25FA-49DC-88D8-B041ED7D2209}" type="datetimeFigureOut">
              <a:rPr lang="da-DK"/>
              <a:pPr>
                <a:defRPr/>
              </a:pPr>
              <a:t>11-09-2018</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EA711D0-98A9-48B0-B8C6-6B521929FA07}" type="slidenum">
              <a:rPr lang="da-DK"/>
              <a:pPr>
                <a:defRPr/>
              </a:pPr>
              <a:t>‹nr.›</a:t>
            </a:fld>
            <a:endParaRPr lang="da-DK"/>
          </a:p>
        </p:txBody>
      </p:sp>
    </p:spTree>
    <p:extLst>
      <p:ext uri="{BB962C8B-B14F-4D97-AF65-F5344CB8AC3E}">
        <p14:creationId xmlns:p14="http://schemas.microsoft.com/office/powerpoint/2010/main" val="178073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Plancher til brug for oplæg for organisationernes tillidsrepræsentanter/fællestillidsrepræsentanter</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a:t>
            </a:fld>
            <a:endParaRPr lang="da-DK"/>
          </a:p>
        </p:txBody>
      </p:sp>
    </p:spTree>
    <p:extLst>
      <p:ext uri="{BB962C8B-B14F-4D97-AF65-F5344CB8AC3E}">
        <p14:creationId xmlns:p14="http://schemas.microsoft.com/office/powerpoint/2010/main" val="243816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10</a:t>
            </a:fld>
            <a:endParaRPr lang="da-DK"/>
          </a:p>
        </p:txBody>
      </p:sp>
    </p:spTree>
    <p:extLst>
      <p:ext uri="{BB962C8B-B14F-4D97-AF65-F5344CB8AC3E}">
        <p14:creationId xmlns:p14="http://schemas.microsoft.com/office/powerpoint/2010/main" val="290448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Rammeaftalen om det sociale kapitel</a:t>
            </a:r>
            <a:r>
              <a:rPr lang="da-DK" dirty="0"/>
              <a:t>: der er link til aftalen bagerst i planchesættet.</a:t>
            </a:r>
          </a:p>
          <a:p>
            <a:r>
              <a:rPr lang="da-DK" dirty="0"/>
              <a:t>Se desuden </a:t>
            </a:r>
            <a:r>
              <a:rPr lang="da-DK" b="1" dirty="0"/>
              <a:t>parternes fælles vejledning </a:t>
            </a:r>
            <a:r>
              <a:rPr lang="da-DK" dirty="0"/>
              <a:t>om ansættelser på særlige vilkår: der er link til vejledningen bagerst i planchesættet.</a:t>
            </a:r>
          </a:p>
          <a:p>
            <a:r>
              <a:rPr lang="da-DK" b="1" dirty="0"/>
              <a:t>Parternes fleksjobevaluering </a:t>
            </a:r>
            <a:r>
              <a:rPr lang="da-DK" dirty="0"/>
              <a:t>2017: der er link til Fleksjobevaluering 2017 bagest i planchesættet. Her fremgår bl.a. :</a:t>
            </a:r>
          </a:p>
          <a:p>
            <a:r>
              <a:rPr lang="da-DK" i="1" dirty="0"/>
              <a:t>”Lønniveau og lønudvikling </a:t>
            </a:r>
          </a:p>
          <a:p>
            <a:r>
              <a:rPr lang="da-DK" dirty="0"/>
              <a:t>For ansatte under den gamle fleksjobordning er den gennemsnitlige fuldtidsløn i 2015 93 pct. af den gennemsnitlige fuldtidsløn for ordinært ansatte i samme stillingsgrupper, mens den for fleksjobansatte på ny ordning er 91 pct. af den gennemsnitlige fuldtidsløn for ordinært ansatte i samme stillingsgrupper. Der er forskelle på lønniveauet mellem stillingsgrupperne. </a:t>
            </a:r>
          </a:p>
          <a:p>
            <a:r>
              <a:rPr lang="da-DK" dirty="0"/>
              <a:t>Fleksjobansatte på gammel ordning har haft en lidt svagere lønudvikling end de ordinært ansatte på samme overenskomstområder i perioden 2013-1015, idet lønudviklingen var hhv. 3,6 pct. for fleksjobberne og 4,6 pct. for de ordinært ansatte inkl. generelle lønstigninger. Datamaterialet er for spinkelt til at kunne analysere lønudviklingen for fleksjobansatte på ny ordning. ”</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11</a:t>
            </a:fld>
            <a:endParaRPr lang="da-DK" dirty="0"/>
          </a:p>
        </p:txBody>
      </p:sp>
    </p:spTree>
    <p:extLst>
      <p:ext uri="{BB962C8B-B14F-4D97-AF65-F5344CB8AC3E}">
        <p14:creationId xmlns:p14="http://schemas.microsoft.com/office/powerpoint/2010/main" val="96513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Parternes fælles forståelsespapir: der er link til papiret bagest i planchesættet.</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12</a:t>
            </a:fld>
            <a:endParaRPr lang="da-DK"/>
          </a:p>
        </p:txBody>
      </p:sp>
    </p:spTree>
    <p:extLst>
      <p:ext uri="{BB962C8B-B14F-4D97-AF65-F5344CB8AC3E}">
        <p14:creationId xmlns:p14="http://schemas.microsoft.com/office/powerpoint/2010/main" val="223032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Forståelsespapiret gælder i forhold til alle tilbud under lov om aktiv beskæftigelses-indsats, hvor jobcentret indhenter skriftlige tilkendegivelser (blanketter), hvori det af lovgivningen fremgår, at en medarbejderrepræsentant skal medunderskrive (løntilskudsjob og virksomhedspraktik, herunder nytteindsats). </a:t>
            </a:r>
          </a:p>
          <a:p>
            <a:r>
              <a:rPr lang="da-DK" dirty="0"/>
              <a:t>Med forståelsespapiret er det tydeliggjort, at det er TR og i sidste instans en medarbejder indenfor overenskomstområdet på den pågældende arbejdsplads, der skal underskrive blanketten til jobcenteret. </a:t>
            </a:r>
          </a:p>
          <a:p>
            <a:r>
              <a:rPr lang="da-DK" dirty="0"/>
              <a:t>Det er desuden præciseret, at TR i alle tilfælde skal underskrive blanketten, idet det samtidigt er tydeliggjort, at hvis TR ikke er enig med arbejdsgiver, så skal det anføres i blanketten. </a:t>
            </a:r>
          </a:p>
          <a:p>
            <a:r>
              <a:rPr lang="da-DK" dirty="0"/>
              <a:t>Med forståelsespapiret sikres sammenhæng mellem bl.a. proceduren i § 21 og § 27 i rammeaftalen og så den efterfølgende proces med underskrivelse af blanketten. </a:t>
            </a:r>
          </a:p>
          <a:p>
            <a:r>
              <a:rPr lang="da-DK" b="1" dirty="0"/>
              <a:t>Digitalisering:</a:t>
            </a:r>
            <a:r>
              <a:rPr lang="da-DK" dirty="0"/>
              <a:t> Pr. 1. januar 2018 skal alle kommuner være på plads ift. at de fysiske blanketter erstattes af digital ansøgning og godkendelse på VITAS. Tidligere udfyldte og underskrev leder og TR manuelt blanketterne i forbindelse med forhandling om løntilskud (§21) eller drøftelse af virksomhedspraktik (§27) mellem leder og TR på arbejdspladsen. Fremover udfyldes blanketten automatisk med oplysninger om virksomheden, der kan trækkes fra eksterne registre. VITAS understøtter flere måder, hvorpå </a:t>
            </a:r>
            <a:r>
              <a:rPr lang="da-DK" dirty="0" err="1"/>
              <a:t>TRs</a:t>
            </a:r>
            <a:r>
              <a:rPr lang="da-DK" dirty="0"/>
              <a:t> underskrift tilknyttes ansøgningen. Det er vigtigt, at </a:t>
            </a:r>
            <a:r>
              <a:rPr lang="da-DK" dirty="0" err="1"/>
              <a:t>HovedMED</a:t>
            </a:r>
            <a:r>
              <a:rPr lang="da-DK" dirty="0"/>
              <a:t> aftaler en procedure, der understøtter det der er aftalt i forståelsespapiret.</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13</a:t>
            </a:fld>
            <a:endParaRPr lang="da-DK"/>
          </a:p>
        </p:txBody>
      </p:sp>
    </p:spTree>
    <p:extLst>
      <p:ext uri="{BB962C8B-B14F-4D97-AF65-F5344CB8AC3E}">
        <p14:creationId xmlns:p14="http://schemas.microsoft.com/office/powerpoint/2010/main" val="425771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Protokollatet er indsat som et bilag til rammeaftalen om det sociale kapitel: der er link til aftalen bagerst i planchesættet.</a:t>
            </a:r>
          </a:p>
          <a:p>
            <a:r>
              <a:rPr lang="da-DK" dirty="0"/>
              <a:t>Både rimelighedskravet og merbeskæftigelseskravet er beskrevet i parternes fælles vejledning, del III: der er link til vejledningen bagest i planchesættet.</a:t>
            </a:r>
          </a:p>
          <a:p>
            <a:r>
              <a:rPr lang="da-DK" dirty="0"/>
              <a:t>I forbindelse med begge krav anvendes en afgrænsning af virksomhed/arbejdsplads ud fra et såkaldt produktionsnummer (P-nummer).</a:t>
            </a:r>
          </a:p>
          <a:p>
            <a:r>
              <a:rPr lang="da-DK" dirty="0"/>
              <a:t>En kommune har således typisk et selvstændigt P-nummer for hver skole, børnehave, hjemmehjælpsdistrikt mv., som har sin egen adresse. En integreret institution, der består af en vuggestue og børnehave vil kunne have flere P-numre, selvom den har én adresse. </a:t>
            </a:r>
          </a:p>
          <a:p>
            <a:r>
              <a:rPr lang="da-DK" dirty="0"/>
              <a:t>Af vejledning om løntilskudsjob fremgår det, at arbejdsgiveren og repræsentanter for de ansatte skal overveje en fornuftig afgrænsning af virksomheden/arbejdspladsen, når merbeskæftigelseskravet og rimelighedskravet skal vurderes. Såfremt der er enighed herom, kan der således aftales en anden afgrænsning end P-nummeret. Dette vil være relevant, hvis afgrænsningen af virksomheden ud fra P-nummeret ikke er hensigtsmæssigt i forhold til vurdering af merbeskæftigelseskravet og rimelighedskravet. For en nærmere uddybning henvises til Beskæftigelsesministeriets vejledning om løntilskud.</a:t>
            </a:r>
          </a:p>
          <a:p>
            <a:endParaRPr lang="da-DK" dirty="0"/>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14</a:t>
            </a:fld>
            <a:endParaRPr lang="da-DK"/>
          </a:p>
        </p:txBody>
      </p:sp>
    </p:spTree>
    <p:extLst>
      <p:ext uri="{BB962C8B-B14F-4D97-AF65-F5344CB8AC3E}">
        <p14:creationId xmlns:p14="http://schemas.microsoft.com/office/powerpoint/2010/main" val="393568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15</a:t>
            </a:fld>
            <a:endParaRPr lang="da-DK"/>
          </a:p>
        </p:txBody>
      </p:sp>
    </p:spTree>
    <p:extLst>
      <p:ext uri="{BB962C8B-B14F-4D97-AF65-F5344CB8AC3E}">
        <p14:creationId xmlns:p14="http://schemas.microsoft.com/office/powerpoint/2010/main" val="249251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16</a:t>
            </a:fld>
            <a:endParaRPr lang="da-DK"/>
          </a:p>
        </p:txBody>
      </p:sp>
    </p:spTree>
    <p:extLst>
      <p:ext uri="{BB962C8B-B14F-4D97-AF65-F5344CB8AC3E}">
        <p14:creationId xmlns:p14="http://schemas.microsoft.com/office/powerpoint/2010/main" val="117663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2</a:t>
            </a:fld>
            <a:endParaRPr lang="da-DK"/>
          </a:p>
        </p:txBody>
      </p:sp>
    </p:spTree>
    <p:extLst>
      <p:ext uri="{BB962C8B-B14F-4D97-AF65-F5344CB8AC3E}">
        <p14:creationId xmlns:p14="http://schemas.microsoft.com/office/powerpoint/2010/main" val="142335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centrale parter udsendte brev til formand og næstformand i </a:t>
            </a:r>
            <a:r>
              <a:rPr lang="da-DK" dirty="0" err="1"/>
              <a:t>HovedMED</a:t>
            </a:r>
            <a:r>
              <a:rPr lang="da-DK" dirty="0"/>
              <a:t> i marts 2017, se link bagest i planchesættet.</a:t>
            </a:r>
          </a:p>
          <a:p>
            <a:r>
              <a:rPr lang="da-DK" dirty="0"/>
              <a:t> </a:t>
            </a:r>
            <a:r>
              <a:rPr lang="da-DK" b="1" dirty="0"/>
              <a:t>De centrale parters gode råd om arbejdet med det inkluderende arbejdsmarked er bl.a.</a:t>
            </a:r>
            <a:endParaRPr lang="da-DK" dirty="0"/>
          </a:p>
          <a:p>
            <a:r>
              <a:rPr lang="da-DK" dirty="0"/>
              <a:t>- Samarbejde på alle niveauer er af stor betydning, herunder opmærksomhed på arbejdspladsernes forskellige vilkår og rammer. Samarbejdet i MED og med de lokale faglige organisationer bidrager til den overordnede ramme.</a:t>
            </a:r>
          </a:p>
          <a:p>
            <a:r>
              <a:rPr lang="da-DK" dirty="0"/>
              <a:t>- Et tæt samarbejde mellem HR, jobcenter og fællestillids- og tillidsrepræsentanter er vigtigt, fordi det skaber tryghed og legitimitet ude på arbejdspladserne om, at alt er, som det skal være. </a:t>
            </a:r>
          </a:p>
          <a:p>
            <a:r>
              <a:rPr lang="da-DK" dirty="0"/>
              <a:t>- Lederen på arbejdspladsen tager ansvar for de konkrete forløb, bl.a. ved at samarbejde med HR-afdelingen og Jobcentre om at sikre et godt jobmatch, ved at inddrage TR og medarbejdere, og ved at stoppe forløb, som ikke fungerer. </a:t>
            </a:r>
          </a:p>
          <a:p>
            <a:r>
              <a:rPr lang="da-DK" dirty="0"/>
              <a:t>- Tydeliggøre værdien af indsatsen - både for arbejdspladsen, for kollegaerne og for den inkluderede. Indsatsen skal give mening for alle parter. </a:t>
            </a:r>
          </a:p>
          <a:p>
            <a:r>
              <a:rPr lang="da-DK" dirty="0"/>
              <a:t>- Indsatsen tilrettelægges, så den rummer perspektiv for den inkluderede - og indebærer alt fra, at den inkluderede inddrages i det kollegiale og faglige fællesskab til at hjælpe den inkluderede bedst muligt videre i arbejdslivet. </a:t>
            </a:r>
          </a:p>
          <a:p>
            <a:r>
              <a:rPr lang="da-DK" dirty="0"/>
              <a:t>- Løbende afklaring og drøftelser af, hvilke opgaver inkluderede medarbejdere kan og skal varetage. Det er med til at sikre, at kerneopgaverne beriges og udvikles og ikke udvandes.</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3</a:t>
            </a:fld>
            <a:endParaRPr lang="da-DK"/>
          </a:p>
        </p:txBody>
      </p:sp>
    </p:spTree>
    <p:extLst>
      <p:ext uri="{BB962C8B-B14F-4D97-AF65-F5344CB8AC3E}">
        <p14:creationId xmlns:p14="http://schemas.microsoft.com/office/powerpoint/2010/main" val="27637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Blanketter til jobcenteret</a:t>
            </a:r>
            <a:r>
              <a:rPr lang="da-DK" dirty="0"/>
              <a:t>: Der henvises her til de blanketter (KL’s licensblanketordning), som jobcentrene anvender i forbindelse med tilbud efter lov om en aktiv beskæftigelsesindsats. Disse blanketter bruges, når TR for den pågældende organisation høres mv. om forløbene. Jf. parternes fælles forståelsespapir af 12. februar 2016 skal forhandlingen med tillidsrepræsentanten vedr. løntilskud efter rammeaftalens § 21 eller drøftelse om etablering af virksomhedspraktik i mere end 13 uger efter rammeaftalens § 27, ske i sammenhæng med underskrivelse af blanketten. Parternes er enige om, at det er TR for det pågældende overenskomstområde, der underskriver blanketterne (Link til forståelsespapiret bagest i planchesættet).</a:t>
            </a:r>
          </a:p>
          <a:p>
            <a:r>
              <a:rPr lang="da-DK" dirty="0"/>
              <a:t>Udvekslingen af fysiske blanketter er pr. 1. januar 2018 erstattet af en digital proces. Der skal derfor tages stilling til, hvordan underskrivelsen af blanketterne fremover håndteres og hvordan det sikres, at dialogen/forhandlingen/drøftelsen mellem leder og TR fortsat sker inden/i samme proces som underskrivelsen.</a:t>
            </a:r>
          </a:p>
          <a:p>
            <a:r>
              <a:rPr lang="da-DK" b="1" dirty="0"/>
              <a:t>Forståelsespapiret: </a:t>
            </a:r>
            <a:r>
              <a:rPr lang="da-DK" dirty="0"/>
              <a:t>Papiret præciserer parterne fælles forståelse vedrørende lokalmedindflydelse ift. løntilskud og virksomhedspraktik i medfør af hhv. rammeaftalen om socialt kapitel og lovgivningen om en aktiv beskæftigelsesindsats.</a:t>
            </a:r>
          </a:p>
          <a:p>
            <a:r>
              <a:rPr lang="da-DK" b="1" dirty="0"/>
              <a:t>Protokollat om forholdet mellem ordinært ansatte og ekstraordinært ansatte </a:t>
            </a:r>
            <a:r>
              <a:rPr lang="da-DK" dirty="0"/>
              <a:t>med løntilskud og virksomhedspraktik omfattet af kapitel 11 og 12 i Lov om en aktiv beskæftigelsesindsats: Her er aftalt, at hvis en organisation finder, at der på en arbejdsplads er et åbenbart misforhold mellem antallet af ansatte uden løntilskud og antallet af ansatte med løntilskud samt virksomhedspraktik omfattet af kapitel 11 og 12 i Lov om en aktiv beskæftigelsesindsats, kan organisationen anmode kommunen om en drøftelse herom.</a:t>
            </a:r>
            <a:endParaRPr lang="da-DK" b="1"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4</a:t>
            </a:fld>
            <a:endParaRPr lang="da-DK"/>
          </a:p>
        </p:txBody>
      </p:sp>
    </p:spTree>
    <p:extLst>
      <p:ext uri="{BB962C8B-B14F-4D97-AF65-F5344CB8AC3E}">
        <p14:creationId xmlns:p14="http://schemas.microsoft.com/office/powerpoint/2010/main" val="138115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5</a:t>
            </a:fld>
            <a:endParaRPr lang="da-DK"/>
          </a:p>
        </p:txBody>
      </p:sp>
    </p:spTree>
    <p:extLst>
      <p:ext uri="{BB962C8B-B14F-4D97-AF65-F5344CB8AC3E}">
        <p14:creationId xmlns:p14="http://schemas.microsoft.com/office/powerpoint/2010/main" val="242647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Pejlemærker for det gode inklusionsforløb (Læs mere i SFI materialer)</a:t>
            </a:r>
          </a:p>
          <a:p>
            <a:r>
              <a:rPr lang="da-DK" dirty="0"/>
              <a:t>• Kommunens politikere og direktion har truffet en central beslutning om inklusion. De betragter det som en prioritering og en pligt for kommunen, og det budskab bærer de med sig ud i organisationen.</a:t>
            </a:r>
          </a:p>
          <a:p>
            <a:r>
              <a:rPr lang="da-DK" b="1" dirty="0"/>
              <a:t>• </a:t>
            </a:r>
            <a:r>
              <a:rPr lang="da-DK" dirty="0"/>
              <a:t>HMU sætter den overordnede ramme ved at vedtage centrale retningslinjer om fx overholdelsen af de sociale kapitler.</a:t>
            </a:r>
          </a:p>
          <a:p>
            <a:r>
              <a:rPr lang="da-DK" dirty="0"/>
              <a:t>• HR-afdeling, jobcenter og FTR/TR har et godt og respektfuldt samarbejde, som giver arbejdspladserne tryghed og legitimitet i inklusionsarbejdet.</a:t>
            </a:r>
          </a:p>
          <a:p>
            <a:r>
              <a:rPr lang="da-DK" dirty="0"/>
              <a:t>• Ledelsen på arbejdspladserne tager ansvar for de konkrete forløb, bl.a. ved at samarbejde med HR-afdeling og jobcenter om at sikre et godt jobmatch, ved at inddrage medarbejdere og TR og ved at stoppe forløb, som ikke fungerer.</a:t>
            </a:r>
          </a:p>
          <a:p>
            <a:r>
              <a:rPr lang="da-DK" dirty="0"/>
              <a:t>• Arbejdspladsen har et robust fællesskab og et godt psykisk arbejdsmiljø, og medarbejderne har tillid til, at ledelsen træffer de rigtige beslutninger.</a:t>
            </a:r>
          </a:p>
          <a:p>
            <a:r>
              <a:rPr lang="da-DK" dirty="0"/>
              <a:t>• Man diskuterer løbende kerneopgaven og de inkluderedes opgaver og sikrer så vidt muligt, at forløbene beriger snarere end belaster kerneopgaven.</a:t>
            </a:r>
          </a:p>
          <a:p>
            <a:r>
              <a:rPr lang="da-DK" dirty="0"/>
              <a:t>• For ledere og medarbejdere giver forløbene mening, når de fx kan bruge deres socialfaglighed eller medmenneskelighed, kan hjælpe et menneske til at vokse og selv kan få deres faglighed udfordret.</a:t>
            </a:r>
          </a:p>
          <a:p>
            <a:r>
              <a:rPr lang="da-DK" dirty="0"/>
              <a:t>• For de inkluderede giver forløbene mening, når de fx kan bruge deres styrker og talenter, kan bidrage til opgavevaretagelsen og kan deltage i et fællesskab.</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6</a:t>
            </a:fld>
            <a:endParaRPr lang="da-DK"/>
          </a:p>
        </p:txBody>
      </p:sp>
    </p:spTree>
    <p:extLst>
      <p:ext uri="{BB962C8B-B14F-4D97-AF65-F5344CB8AC3E}">
        <p14:creationId xmlns:p14="http://schemas.microsoft.com/office/powerpoint/2010/main" val="17656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SFI pejlemærker foldes ud (fra Helle Holt plancher fra konferencer).</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7</a:t>
            </a:fld>
            <a:endParaRPr lang="da-DK"/>
          </a:p>
        </p:txBody>
      </p:sp>
    </p:spTree>
    <p:extLst>
      <p:ext uri="{BB962C8B-B14F-4D97-AF65-F5344CB8AC3E}">
        <p14:creationId xmlns:p14="http://schemas.microsoft.com/office/powerpoint/2010/main" val="384105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SFI rapportens kapitel 4 ”Forudsætninger for en rummelig arbejdsplads” beskrives bl.a. TR rollerne.</a:t>
            </a:r>
          </a:p>
          <a:p>
            <a:endParaRPr lang="da-DK" dirty="0"/>
          </a:p>
          <a:p>
            <a:r>
              <a:rPr lang="da-DK" b="1" dirty="0"/>
              <a:t>Ad central aftale: </a:t>
            </a:r>
            <a:r>
              <a:rPr lang="da-DK" dirty="0"/>
              <a:t>Du kan som TR foreslå, at der optages forhandlinger mellem organisationerne og kommunen/jobcentret om en egentlig aftale om forløb. Der kan fx læses mere i boks 2.1, s. 55 i SFI rapporten og  i artiklen ”TR har en nøglerolle i gode inklusionsforløb” (link bagest i planchesættet).</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8</a:t>
            </a:fld>
            <a:endParaRPr lang="da-DK"/>
          </a:p>
        </p:txBody>
      </p:sp>
    </p:spTree>
    <p:extLst>
      <p:ext uri="{BB962C8B-B14F-4D97-AF65-F5344CB8AC3E}">
        <p14:creationId xmlns:p14="http://schemas.microsoft.com/office/powerpoint/2010/main" val="54490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Ad central aftale: </a:t>
            </a:r>
            <a:r>
              <a:rPr lang="da-DK" dirty="0"/>
              <a:t>Af gode argumenter for at indgå en central aftale kan nævnes følgende (fra Silkeborgartiklen):</a:t>
            </a:r>
          </a:p>
          <a:p>
            <a:pPr marL="171450" indent="-171450">
              <a:buFont typeface="Arial" panose="020B0604020202020204" pitchFamily="34" charset="0"/>
              <a:buChar char="•"/>
            </a:pPr>
            <a:r>
              <a:rPr lang="da-DK" dirty="0"/>
              <a:t>Det skaber tryghed blandt medarbejderne og forebygger skepsis, at der er en aftale. </a:t>
            </a:r>
          </a:p>
          <a:p>
            <a:pPr marL="171450" indent="-171450">
              <a:buFont typeface="Arial" panose="020B0604020202020204" pitchFamily="34" charset="0"/>
              <a:buChar char="•"/>
            </a:pPr>
            <a:r>
              <a:rPr lang="da-DK" dirty="0"/>
              <a:t>Det giver ro om, hvorfor rummelighed er en opgave og hjælp til, hvordan den skal løses.</a:t>
            </a:r>
          </a:p>
          <a:p>
            <a:pPr marL="171450" indent="-171450">
              <a:buFont typeface="Arial" panose="020B0604020202020204" pitchFamily="34" charset="0"/>
              <a:buChar char="•"/>
            </a:pPr>
            <a:r>
              <a:rPr lang="da-DK" dirty="0"/>
              <a:t>Det sikrer, at rummeligheden ikke overbelaster arbejdspladserne og deres arbejdsmiljø. Det sikrer, at der er faste rammer for, hvor mange borgere hver enkelt arbejdsplads kan og må modtage i det følgende år.</a:t>
            </a:r>
          </a:p>
          <a:p>
            <a:pPr marL="171450" indent="-171450">
              <a:buFont typeface="Arial" panose="020B0604020202020204" pitchFamily="34" charset="0"/>
              <a:buChar char="•"/>
            </a:pPr>
            <a:r>
              <a:rPr lang="da-DK" dirty="0"/>
              <a:t>De faglige organisationer har god indsigt i, hvilke arbejdspladser der er egnede til at rumme bestemte grupper borgere og er dermed med til at sikre, at der er perspektiv for den enkelte borger i at være på arbejdspladsen.</a:t>
            </a:r>
          </a:p>
          <a:p>
            <a:pPr marL="171450" indent="-171450">
              <a:buFont typeface="Arial" panose="020B0604020202020204" pitchFamily="34" charset="0"/>
              <a:buChar char="•"/>
            </a:pPr>
            <a:r>
              <a:rPr lang="da-DK" dirty="0"/>
              <a:t>Parterne har en fælles interesse i at sikre rummelighed på ordentlige vilkår og konstruktiv dialog fører til balancerede aftaler.</a:t>
            </a:r>
          </a:p>
          <a:p>
            <a:pPr marL="171450" indent="-171450">
              <a:buFont typeface="Arial" panose="020B0604020202020204" pitchFamily="34" charset="0"/>
              <a:buChar char="•"/>
            </a:pPr>
            <a:r>
              <a:rPr lang="da-DK" dirty="0"/>
              <a:t>I aftalen kan fastlægges en hensigtsmæssig arbejdsdeling mellem HR, beskæftigelsesafdeling og jobcenter.</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9</a:t>
            </a:fld>
            <a:endParaRPr lang="da-DK"/>
          </a:p>
        </p:txBody>
      </p:sp>
    </p:spTree>
    <p:extLst>
      <p:ext uri="{BB962C8B-B14F-4D97-AF65-F5344CB8AC3E}">
        <p14:creationId xmlns:p14="http://schemas.microsoft.com/office/powerpoint/2010/main" val="2753596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dato 3"/>
          <p:cNvSpPr>
            <a:spLocks noGrp="1"/>
          </p:cNvSpPr>
          <p:nvPr>
            <p:ph type="dt" sz="half" idx="10"/>
          </p:nvPr>
        </p:nvSpPr>
        <p:spPr/>
        <p:txBody>
          <a:bodyPr/>
          <a:lstStyle>
            <a:lvl1pPr>
              <a:defRPr/>
            </a:lvl1pPr>
          </a:lstStyle>
          <a:p>
            <a:pPr>
              <a:defRPr/>
            </a:pPr>
            <a:fld id="{576C6099-3ED7-4B90-8D18-119170B8F4BA}" type="datetime1">
              <a:rPr lang="da-DK" smtClean="0"/>
              <a:t>11-09-2018</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slidenummer 5"/>
          <p:cNvSpPr>
            <a:spLocks noGrp="1"/>
          </p:cNvSpPr>
          <p:nvPr>
            <p:ph type="sldNum" sz="quarter" idx="12"/>
          </p:nvPr>
        </p:nvSpPr>
        <p:spPr/>
        <p:txBody>
          <a:bodyPr/>
          <a:lstStyle>
            <a:lvl1pPr>
              <a:defRPr/>
            </a:lvl1pPr>
          </a:lstStyle>
          <a:p>
            <a:pPr>
              <a:defRPr/>
            </a:pPr>
            <a:fld id="{CB319797-BBE6-4E6C-B6DD-60D95C675536}" type="slidenum">
              <a:rPr lang="da-DK"/>
              <a:pPr>
                <a:defRPr/>
              </a:pPr>
              <a:t>‹nr.›</a:t>
            </a:fld>
            <a:endParaRPr lang="da-DK"/>
          </a:p>
        </p:txBody>
      </p:sp>
      <p:pic>
        <p:nvPicPr>
          <p:cNvPr id="9" name="Billede 8">
            <a:extLst>
              <a:ext uri="{FF2B5EF4-FFF2-40B4-BE49-F238E27FC236}">
                <a16:creationId xmlns:a16="http://schemas.microsoft.com/office/drawing/2014/main" id="{9170AB78-817C-4739-A5F0-0B0881E84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9290" y="1562372"/>
            <a:ext cx="7842419" cy="2552428"/>
          </a:xfrm>
          <a:prstGeom prst="rect">
            <a:avLst/>
          </a:prstGeom>
        </p:spPr>
      </p:pic>
    </p:spTree>
    <p:extLst>
      <p:ext uri="{BB962C8B-B14F-4D97-AF65-F5344CB8AC3E}">
        <p14:creationId xmlns:p14="http://schemas.microsoft.com/office/powerpoint/2010/main" val="415774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AC561D41-3658-4DEB-AB8D-5C0E610AEF4D}" type="datetime1">
              <a:rPr lang="da-DK" smtClean="0"/>
              <a:t>11-09-2018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1079700-BF5B-4FB7-9750-2293C0E0882D}" type="slidenum">
              <a:rPr lang="da-DK"/>
              <a:pPr>
                <a:defRPr/>
              </a:pPr>
              <a:t>‹nr.›</a:t>
            </a:fld>
            <a:endParaRPr lang="da-DK" dirty="0"/>
          </a:p>
        </p:txBody>
      </p:sp>
    </p:spTree>
    <p:extLst>
      <p:ext uri="{BB962C8B-B14F-4D97-AF65-F5344CB8AC3E}">
        <p14:creationId xmlns:p14="http://schemas.microsoft.com/office/powerpoint/2010/main" val="43799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7E931266-8450-4A22-A972-C8C49C4A9930}" type="datetime1">
              <a:rPr lang="da-DK" smtClean="0"/>
              <a:t>11-09-2018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54F66134-F0B2-41D3-843D-128408A7780F}" type="slidenum">
              <a:rPr lang="da-DK"/>
              <a:pPr>
                <a:defRPr/>
              </a:pPr>
              <a:t>‹nr.›</a:t>
            </a:fld>
            <a:endParaRPr lang="da-DK" dirty="0"/>
          </a:p>
        </p:txBody>
      </p:sp>
    </p:spTree>
    <p:extLst>
      <p:ext uri="{BB962C8B-B14F-4D97-AF65-F5344CB8AC3E}">
        <p14:creationId xmlns:p14="http://schemas.microsoft.com/office/powerpoint/2010/main" val="125513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BC9A8680-5B8A-4A3D-87C3-1DEB193B4ABF}"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78226233-7090-466C-9D59-15CC8671AF78}" type="slidenum">
              <a:rPr lang="da-DK"/>
              <a:pPr>
                <a:defRPr/>
              </a:pPr>
              <a:t>‹nr.›</a:t>
            </a:fld>
            <a:endParaRPr lang="da-DK" dirty="0"/>
          </a:p>
        </p:txBody>
      </p:sp>
      <p:pic>
        <p:nvPicPr>
          <p:cNvPr id="9" name="Billede 8">
            <a:extLst>
              <a:ext uri="{FF2B5EF4-FFF2-40B4-BE49-F238E27FC236}">
                <a16:creationId xmlns:a16="http://schemas.microsoft.com/office/drawing/2014/main" id="{9170AB78-817C-4739-A5F0-0B0881E84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21270">
            <a:off x="9548949" y="365125"/>
            <a:ext cx="2286800" cy="744272"/>
          </a:xfrm>
          <a:prstGeom prst="rect">
            <a:avLst/>
          </a:prstGeom>
        </p:spPr>
      </p:pic>
    </p:spTree>
    <p:extLst>
      <p:ext uri="{BB962C8B-B14F-4D97-AF65-F5344CB8AC3E}">
        <p14:creationId xmlns:p14="http://schemas.microsoft.com/office/powerpoint/2010/main" val="4664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6" name="Pladsholder til dato 3"/>
          <p:cNvSpPr txBox="1">
            <a:spLocks/>
          </p:cNvSpPr>
          <p:nvPr/>
        </p:nvSpPr>
        <p:spPr>
          <a:xfrm>
            <a:off x="10929938" y="6356350"/>
            <a:ext cx="1027112" cy="365125"/>
          </a:xfrm>
          <a:prstGeom prst="rect">
            <a:avLst/>
          </a:prstGeom>
        </p:spPr>
        <p:txBody>
          <a:bodyPr anchor="ctr"/>
          <a:lstStyle>
            <a:defPPr>
              <a:defRPr lang="da-DK"/>
            </a:defPPr>
            <a:lvl1pPr algn="l"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EB914CB-5D86-4E2C-A3ED-5420E211A093}" type="datetime1">
              <a:rPr lang="da-DK"/>
              <a:pPr>
                <a:defRPr/>
              </a:pPr>
              <a:t>11-09-2018</a:t>
            </a:fld>
            <a:endParaRPr lang="da-DK" dirty="0"/>
          </a:p>
        </p:txBody>
      </p:sp>
      <p:sp>
        <p:nvSpPr>
          <p:cNvPr id="7" name="Pladsholder til slidenummer 5"/>
          <p:cNvSpPr txBox="1">
            <a:spLocks/>
          </p:cNvSpPr>
          <p:nvPr/>
        </p:nvSpPr>
        <p:spPr>
          <a:xfrm>
            <a:off x="188913" y="6361113"/>
            <a:ext cx="469900" cy="365125"/>
          </a:xfrm>
          <a:prstGeom prst="rect">
            <a:avLst/>
          </a:prstGeom>
        </p:spPr>
        <p:txBody>
          <a:bodyPr anchor="ctr"/>
          <a:lstStyle>
            <a:defPPr>
              <a:defRPr lang="da-DK"/>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3942A237-0FF4-4AB8-BB11-9404D6149AE0}" type="slidenum">
              <a:rPr lang="da-DK"/>
              <a:pPr>
                <a:defRPr/>
              </a:pPr>
              <a:t>‹nr.›</a:t>
            </a:fld>
            <a:endParaRPr lang="da-DK" dirty="0"/>
          </a:p>
        </p:txBody>
      </p:sp>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4"/>
          <p:cNvSpPr>
            <a:spLocks noGrp="1"/>
          </p:cNvSpPr>
          <p:nvPr>
            <p:ph type="ftr" sz="quarter" idx="10"/>
          </p:nvPr>
        </p:nvSpPr>
        <p:spPr/>
        <p:txBody>
          <a:bodyPr/>
          <a:lstStyle>
            <a:lvl1pPr>
              <a:defRPr/>
            </a:lvl1pPr>
          </a:lstStyle>
          <a:p>
            <a:pPr>
              <a:defRPr/>
            </a:pPr>
            <a:endParaRPr lang="da-DK"/>
          </a:p>
        </p:txBody>
      </p:sp>
      <p:pic>
        <p:nvPicPr>
          <p:cNvPr id="9" name="Billede 8">
            <a:extLst>
              <a:ext uri="{FF2B5EF4-FFF2-40B4-BE49-F238E27FC236}">
                <a16:creationId xmlns:a16="http://schemas.microsoft.com/office/drawing/2014/main" id="{9170AB78-817C-4739-A5F0-0B0881E84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864076">
            <a:off x="10344075" y="5733454"/>
            <a:ext cx="1602315" cy="521497"/>
          </a:xfrm>
          <a:prstGeom prst="rect">
            <a:avLst/>
          </a:prstGeom>
        </p:spPr>
      </p:pic>
    </p:spTree>
    <p:extLst>
      <p:ext uri="{BB962C8B-B14F-4D97-AF65-F5344CB8AC3E}">
        <p14:creationId xmlns:p14="http://schemas.microsoft.com/office/powerpoint/2010/main" val="216116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10"/>
          </p:nvPr>
        </p:nvSpPr>
        <p:spPr>
          <a:xfrm>
            <a:off x="10929938" y="6356350"/>
            <a:ext cx="1027112" cy="365125"/>
          </a:xfrm>
        </p:spPr>
        <p:txBody>
          <a:bodyPr/>
          <a:lstStyle>
            <a:lvl1pPr>
              <a:defRPr/>
            </a:lvl1pPr>
          </a:lstStyle>
          <a:p>
            <a:pPr>
              <a:defRPr/>
            </a:pPr>
            <a:fld id="{E167BCA4-1DDC-44E1-8999-D88A80B270AE}" type="datetime1">
              <a:rPr lang="da-DK" smtClean="0"/>
              <a:t>11-09-2018</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5E7F9A82-2A47-4BDF-A20B-1110817F3DCB}" type="slidenum">
              <a:rPr lang="da-DK"/>
              <a:pPr>
                <a:defRPr/>
              </a:pPr>
              <a:t>‹nr.›</a:t>
            </a:fld>
            <a:endParaRPr lang="da-DK" dirty="0"/>
          </a:p>
        </p:txBody>
      </p:sp>
      <p:pic>
        <p:nvPicPr>
          <p:cNvPr id="9" name="Billede 8">
            <a:extLst>
              <a:ext uri="{FF2B5EF4-FFF2-40B4-BE49-F238E27FC236}">
                <a16:creationId xmlns:a16="http://schemas.microsoft.com/office/drawing/2014/main" id="{9170AB78-817C-4739-A5F0-0B0881E84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431216">
            <a:off x="9943292" y="385670"/>
            <a:ext cx="1973292" cy="642236"/>
          </a:xfrm>
          <a:prstGeom prst="rect">
            <a:avLst/>
          </a:prstGeom>
        </p:spPr>
      </p:pic>
    </p:spTree>
    <p:extLst>
      <p:ext uri="{BB962C8B-B14F-4D97-AF65-F5344CB8AC3E}">
        <p14:creationId xmlns:p14="http://schemas.microsoft.com/office/powerpoint/2010/main" val="39140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4"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C6EB922F-84C8-4231-8910-7FD27DFE9EFC}"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6880AEFB-F195-4A8F-9211-D1FA2ADC3E63}" type="slidenum">
              <a:rPr lang="da-DK"/>
              <a:pPr>
                <a:defRPr/>
              </a:pPr>
              <a:t>‹nr.›</a:t>
            </a:fld>
            <a:endParaRPr lang="da-DK" dirty="0"/>
          </a:p>
        </p:txBody>
      </p:sp>
    </p:spTree>
    <p:extLst>
      <p:ext uri="{BB962C8B-B14F-4D97-AF65-F5344CB8AC3E}">
        <p14:creationId xmlns:p14="http://schemas.microsoft.com/office/powerpoint/2010/main" val="325286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539A69F9-6DD5-4DA9-AD20-17827A2884DE}"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B0E27A87-33C6-4A77-B857-4CFF8BD81CB8}" type="slidenum">
              <a:rPr lang="da-DK"/>
              <a:pPr>
                <a:defRPr/>
              </a:pPr>
              <a:t>‹nr.›</a:t>
            </a:fld>
            <a:endParaRPr lang="da-DK" dirty="0"/>
          </a:p>
        </p:txBody>
      </p:sp>
      <p:pic>
        <p:nvPicPr>
          <p:cNvPr id="9" name="Billede 8">
            <a:extLst>
              <a:ext uri="{FF2B5EF4-FFF2-40B4-BE49-F238E27FC236}">
                <a16:creationId xmlns:a16="http://schemas.microsoft.com/office/drawing/2014/main" id="{9170AB78-817C-4739-A5F0-0B0881E84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11415">
            <a:off x="9496697" y="454367"/>
            <a:ext cx="2299064" cy="748263"/>
          </a:xfrm>
          <a:prstGeom prst="rect">
            <a:avLst/>
          </a:prstGeom>
        </p:spPr>
      </p:pic>
    </p:spTree>
    <p:extLst>
      <p:ext uri="{BB962C8B-B14F-4D97-AF65-F5344CB8AC3E}">
        <p14:creationId xmlns:p14="http://schemas.microsoft.com/office/powerpoint/2010/main" val="6966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Afsnitsoverskrift">
    <p:spTree>
      <p:nvGrpSpPr>
        <p:cNvPr id="1" name=""/>
        <p:cNvGrpSpPr/>
        <p:nvPr/>
      </p:nvGrpSpPr>
      <p:grpSpPr>
        <a:xfrm>
          <a:off x="0" y="0"/>
          <a:ext cx="0" cy="0"/>
          <a:chOff x="0" y="0"/>
          <a:chExt cx="0" cy="0"/>
        </a:xfrm>
      </p:grpSpPr>
      <p:pic>
        <p:nvPicPr>
          <p:cNvPr id="4"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43850E51-B019-47D2-8EA0-3D961013D6F4}" type="datetime1">
              <a:rPr lang="da-DK" smtClean="0"/>
              <a:t>11-09-2018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BEB49A31-6F24-4EA7-9F1D-CDAAC6AD310E}" type="slidenum">
              <a:rPr lang="da-DK"/>
              <a:pPr>
                <a:defRPr/>
              </a:pPr>
              <a:t>‹nr.›</a:t>
            </a:fld>
            <a:endParaRPr lang="da-DK" dirty="0"/>
          </a:p>
        </p:txBody>
      </p:sp>
    </p:spTree>
    <p:extLst>
      <p:ext uri="{BB962C8B-B14F-4D97-AF65-F5344CB8AC3E}">
        <p14:creationId xmlns:p14="http://schemas.microsoft.com/office/powerpoint/2010/main" val="344164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5"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0AD4A57F-3174-4B5C-A10D-705064896AE5}" type="datetime1">
              <a:rPr lang="da-DK" smtClean="0"/>
              <a:t>11-09-2018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A2059661-4C5F-448D-AF0F-D2109EA04075}" type="slidenum">
              <a:rPr lang="da-DK"/>
              <a:pPr>
                <a:defRPr/>
              </a:pPr>
              <a:t>‹nr.›</a:t>
            </a:fld>
            <a:endParaRPr lang="da-DK" dirty="0"/>
          </a:p>
        </p:txBody>
      </p:sp>
    </p:spTree>
    <p:extLst>
      <p:ext uri="{BB962C8B-B14F-4D97-AF65-F5344CB8AC3E}">
        <p14:creationId xmlns:p14="http://schemas.microsoft.com/office/powerpoint/2010/main" val="374315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9" name="Pladsholder til sidefod 7"/>
          <p:cNvSpPr>
            <a:spLocks noGrp="1"/>
          </p:cNvSpPr>
          <p:nvPr>
            <p:ph type="ftr" sz="quarter" idx="10"/>
          </p:nvPr>
        </p:nvSpPr>
        <p:spPr/>
        <p:txBody>
          <a:bodyPr/>
          <a:lstStyle>
            <a:lvl1pPr>
              <a:defRPr/>
            </a:lvl1pPr>
          </a:lstStyle>
          <a:p>
            <a:pPr>
              <a:defRPr/>
            </a:pPr>
            <a:endParaRPr lang="da-DK"/>
          </a:p>
        </p:txBody>
      </p:sp>
      <p:sp>
        <p:nvSpPr>
          <p:cNvPr id="10" name="Pladsholder til dato 3"/>
          <p:cNvSpPr>
            <a:spLocks noGrp="1"/>
          </p:cNvSpPr>
          <p:nvPr>
            <p:ph type="dt" sz="half" idx="11"/>
          </p:nvPr>
        </p:nvSpPr>
        <p:spPr>
          <a:xfrm>
            <a:off x="10929938" y="6356350"/>
            <a:ext cx="1027112" cy="365125"/>
          </a:xfrm>
        </p:spPr>
        <p:txBody>
          <a:bodyPr/>
          <a:lstStyle>
            <a:lvl1pPr>
              <a:defRPr/>
            </a:lvl1pPr>
          </a:lstStyle>
          <a:p>
            <a:pPr>
              <a:defRPr/>
            </a:pPr>
            <a:fld id="{718DFD82-B001-4A68-8A6F-F549978F953E}" type="datetime1">
              <a:rPr lang="da-DK" smtClean="0"/>
              <a:t>11-09-2018</a:t>
            </a:fld>
            <a:endParaRPr lang="da-DK" dirty="0"/>
          </a:p>
        </p:txBody>
      </p:sp>
      <p:sp>
        <p:nvSpPr>
          <p:cNvPr id="11"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48B5459-F04C-49C3-9451-88396E38E542}" type="slidenum">
              <a:rPr lang="da-DK"/>
              <a:pPr>
                <a:defRPr/>
              </a:pPr>
              <a:t>‹nr.›</a:t>
            </a:fld>
            <a:endParaRPr lang="da-DK" dirty="0"/>
          </a:p>
        </p:txBody>
      </p:sp>
    </p:spTree>
    <p:extLst>
      <p:ext uri="{BB962C8B-B14F-4D97-AF65-F5344CB8AC3E}">
        <p14:creationId xmlns:p14="http://schemas.microsoft.com/office/powerpoint/2010/main" val="235415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3"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sidefod 3"/>
          <p:cNvSpPr>
            <a:spLocks noGrp="1"/>
          </p:cNvSpPr>
          <p:nvPr>
            <p:ph type="ftr" sz="quarter" idx="10"/>
          </p:nvPr>
        </p:nvSpPr>
        <p:spPr/>
        <p:txBody>
          <a:bodyPr/>
          <a:lstStyle>
            <a:lvl1pPr>
              <a:defRPr/>
            </a:lvl1pPr>
          </a:lstStyle>
          <a:p>
            <a:pPr>
              <a:defRPr/>
            </a:pPr>
            <a:endParaRPr lang="da-DK"/>
          </a:p>
        </p:txBody>
      </p:sp>
      <p:sp>
        <p:nvSpPr>
          <p:cNvPr id="6" name="Pladsholder til dato 3"/>
          <p:cNvSpPr>
            <a:spLocks noGrp="1"/>
          </p:cNvSpPr>
          <p:nvPr>
            <p:ph type="dt" sz="half" idx="11"/>
          </p:nvPr>
        </p:nvSpPr>
        <p:spPr>
          <a:xfrm>
            <a:off x="10929938" y="6356350"/>
            <a:ext cx="1027112" cy="365125"/>
          </a:xfrm>
        </p:spPr>
        <p:txBody>
          <a:bodyPr/>
          <a:lstStyle>
            <a:lvl1pPr>
              <a:defRPr/>
            </a:lvl1pPr>
          </a:lstStyle>
          <a:p>
            <a:pPr>
              <a:defRPr/>
            </a:pPr>
            <a:fld id="{B3FD3FEE-9646-41BF-9325-AD0DF8066068}" type="datetime1">
              <a:rPr lang="da-DK" smtClean="0"/>
              <a:t>11-09-2018</a:t>
            </a:fld>
            <a:endParaRPr lang="da-DK" dirty="0"/>
          </a:p>
        </p:txBody>
      </p:sp>
      <p:sp>
        <p:nvSpPr>
          <p:cNvPr id="7" name="Pladsholder til slidenummer 5"/>
          <p:cNvSpPr>
            <a:spLocks noGrp="1"/>
          </p:cNvSpPr>
          <p:nvPr>
            <p:ph type="sldNum" sz="quarter" idx="12"/>
          </p:nvPr>
        </p:nvSpPr>
        <p:spPr>
          <a:xfrm>
            <a:off x="188913" y="6361113"/>
            <a:ext cx="469900" cy="365125"/>
          </a:xfrm>
        </p:spPr>
        <p:txBody>
          <a:bodyPr/>
          <a:lstStyle>
            <a:lvl1pPr>
              <a:defRPr/>
            </a:lvl1pPr>
          </a:lstStyle>
          <a:p>
            <a:pPr>
              <a:defRPr/>
            </a:pPr>
            <a:fld id="{10D8540F-45B5-45CC-9057-64ACFCA6C071}" type="slidenum">
              <a:rPr lang="da-DK"/>
              <a:pPr>
                <a:defRPr/>
              </a:pPr>
              <a:t>‹nr.›</a:t>
            </a:fld>
            <a:endParaRPr lang="da-DK" dirty="0"/>
          </a:p>
        </p:txBody>
      </p:sp>
    </p:spTree>
    <p:extLst>
      <p:ext uri="{BB962C8B-B14F-4D97-AF65-F5344CB8AC3E}">
        <p14:creationId xmlns:p14="http://schemas.microsoft.com/office/powerpoint/2010/main" val="184270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dsholder til sidefod 2"/>
          <p:cNvSpPr>
            <a:spLocks noGrp="1"/>
          </p:cNvSpPr>
          <p:nvPr>
            <p:ph type="ftr" sz="quarter" idx="10"/>
          </p:nvPr>
        </p:nvSpPr>
        <p:spPr/>
        <p:txBody>
          <a:bodyPr/>
          <a:lstStyle>
            <a:lvl1pPr>
              <a:defRPr/>
            </a:lvl1pPr>
          </a:lstStyle>
          <a:p>
            <a:pPr>
              <a:defRPr/>
            </a:pPr>
            <a:endParaRPr lang="da-DK"/>
          </a:p>
        </p:txBody>
      </p:sp>
      <p:sp>
        <p:nvSpPr>
          <p:cNvPr id="5" name="Pladsholder til dato 3"/>
          <p:cNvSpPr>
            <a:spLocks noGrp="1"/>
          </p:cNvSpPr>
          <p:nvPr>
            <p:ph type="dt" sz="half" idx="11"/>
          </p:nvPr>
        </p:nvSpPr>
        <p:spPr>
          <a:xfrm>
            <a:off x="10929938" y="6356350"/>
            <a:ext cx="1027112" cy="365125"/>
          </a:xfrm>
        </p:spPr>
        <p:txBody>
          <a:bodyPr/>
          <a:lstStyle>
            <a:lvl1pPr>
              <a:defRPr/>
            </a:lvl1pPr>
          </a:lstStyle>
          <a:p>
            <a:pPr>
              <a:defRPr/>
            </a:pPr>
            <a:fld id="{F90F0B1A-326E-4271-B048-E10BBC6CE7C1}" type="datetime1">
              <a:rPr lang="da-DK" smtClean="0"/>
              <a:t>11-09-2018</a:t>
            </a:fld>
            <a:endParaRPr lang="da-DK" dirty="0"/>
          </a:p>
        </p:txBody>
      </p:sp>
      <p:sp>
        <p:nvSpPr>
          <p:cNvPr id="6"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AB2568E-FFA5-41F1-9841-DC7BC19D77E7}" type="slidenum">
              <a:rPr lang="da-DK"/>
              <a:pPr>
                <a:defRPr/>
              </a:pPr>
              <a:t>‹nr.›</a:t>
            </a:fld>
            <a:endParaRPr lang="da-DK" dirty="0"/>
          </a:p>
        </p:txBody>
      </p:sp>
    </p:spTree>
    <p:extLst>
      <p:ext uri="{BB962C8B-B14F-4D97-AF65-F5344CB8AC3E}">
        <p14:creationId xmlns:p14="http://schemas.microsoft.com/office/powerpoint/2010/main" val="123471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027" name="Pladsholder til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49BD8D3-898D-4CAB-BF19-A175AF6E6810}" type="datetime1">
              <a:rPr lang="da-DK" smtClean="0"/>
              <a:t>11-09-2018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F074E92-1D5E-4CEE-9848-D7329AAF1C1E}"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forhandlingsfaellesskabet.dk/pjecer/pjecer-i-samarbejde/sf&#237;-rapport-rummelighed-i-praksis.aspx" TargetMode="External"/><Relationship Id="rId13" Type="http://schemas.openxmlformats.org/officeDocument/2006/relationships/hyperlink" Target="http://www.forhandlingsfaellesskabet.dk/media/1032704/4068.485.fleksjob_databeskrivelse_endelig.pdf" TargetMode="External"/><Relationship Id="rId3" Type="http://schemas.openxmlformats.org/officeDocument/2006/relationships/hyperlink" Target="http://www.forhandlingsfaellesskabet.dk/media/1011978/6_b_1_1_2015.pdf" TargetMode="External"/><Relationship Id="rId7" Type="http://schemas.openxmlformats.org/officeDocument/2006/relationships/hyperlink" Target="http://www.forhandlingsfaellesskabet.dk/pjecer/pjecer-i-samarbejde/sfi-pjece-rummelighed-i-praksis,-kort-og-klart.aspx" TargetMode="External"/><Relationship Id="rId12" Type="http://schemas.openxmlformats.org/officeDocument/2006/relationships/hyperlink" Target="http://www.forhandlingsfaellesskabet.dk/pjecer/pjecer-i-samarbejde/perspektiv-for-alle-paa-arbejdspladsen-samling-af-de-10-artikeltemaer.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forhandlingsfaellesskabet.dk/media/1022169/16-0413_brev_til_hovedmed.pdf" TargetMode="External"/><Relationship Id="rId11" Type="http://schemas.openxmlformats.org/officeDocument/2006/relationships/hyperlink" Target="http://vpt.dk/generelle-aftaler/tr-har-en-noglerolle-i-gode-inklusionsforlob" TargetMode="External"/><Relationship Id="rId5" Type="http://schemas.openxmlformats.org/officeDocument/2006/relationships/hyperlink" Target="http://www.forhandlingsfaellesskabet.dk/pjecer/pjecer-i-samarbejde/vejledning-ansaettelser-paa-saerlige-vilkaar.aspx" TargetMode="External"/><Relationship Id="rId10" Type="http://schemas.openxmlformats.org/officeDocument/2006/relationships/hyperlink" Target="http://www.forhandlingsfaellesskabet.dk/pjecer/pjecer-i-samarbejde/perspektiv-for-alle-paa-arbejdspladsen.aspx" TargetMode="External"/><Relationship Id="rId4" Type="http://schemas.openxmlformats.org/officeDocument/2006/relationships/hyperlink" Target="http://www.forhandlingsfaellesskabet.dk/media/1011982/6_b_1_2_2015.pdf" TargetMode="External"/><Relationship Id="rId9" Type="http://schemas.openxmlformats.org/officeDocument/2006/relationships/hyperlink" Target="http://vpt.dk/sites/default/files/2017-06/Opl%C3%A6g%20fra%20SFI.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E1CC5DEC-406A-4D49-AC7F-91614CED6B08}"/>
              </a:ext>
            </a:extLst>
          </p:cNvPr>
          <p:cNvSpPr txBox="1"/>
          <p:nvPr/>
        </p:nvSpPr>
        <p:spPr>
          <a:xfrm>
            <a:off x="5871411" y="4596063"/>
            <a:ext cx="2932213" cy="584775"/>
          </a:xfrm>
          <a:prstGeom prst="rect">
            <a:avLst/>
          </a:prstGeom>
          <a:noFill/>
        </p:spPr>
        <p:txBody>
          <a:bodyPr wrap="none" rtlCol="0">
            <a:spAutoFit/>
          </a:bodyPr>
          <a:lstStyle/>
          <a:p>
            <a:pPr algn="ctr"/>
            <a:r>
              <a:rPr lang="da-DK" sz="3200" dirty="0"/>
              <a:t>TR/FTR plancher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din rolle som TR på arbejdspladsen?</a:t>
            </a:r>
          </a:p>
        </p:txBody>
      </p:sp>
      <p:sp>
        <p:nvSpPr>
          <p:cNvPr id="3" name="Pladsholder til indhold 2"/>
          <p:cNvSpPr>
            <a:spLocks noGrp="1"/>
          </p:cNvSpPr>
          <p:nvPr>
            <p:ph idx="1"/>
          </p:nvPr>
        </p:nvSpPr>
        <p:spPr/>
        <p:txBody>
          <a:bodyPr/>
          <a:lstStyle/>
          <a:p>
            <a:r>
              <a:rPr lang="da-DK" sz="2000" dirty="0"/>
              <a:t>Du skal altid udfylde og underskrive blanketterne om forløb til jobcenteret. Vær opmærksom på, at det stadig er dig som TR på det relevante overenskomstområde, der underskriver blanketterne, også efter at processen er blevet digitaliseret.</a:t>
            </a:r>
          </a:p>
          <a:p>
            <a:r>
              <a:rPr lang="da-DK" sz="2000" dirty="0"/>
              <a:t>Du har en rolle i forbindelse med at forhandle, aftale og drøfte forskelligt fastsat i rammeaftalen om det sociale kapitel (næste planche). </a:t>
            </a:r>
          </a:p>
          <a:p>
            <a:r>
              <a:rPr lang="da-DK" sz="2000" dirty="0"/>
              <a:t>Du kan anmode kommunen om en drøftelse, hvis du finder, at der på din arbejdsplads er et åbenbart misforhold mellem antallet af ansatte uden løntilskud og antallet af ansatte med løntilskud samt virksomhedspraktik.</a:t>
            </a:r>
          </a:p>
          <a:p>
            <a:r>
              <a:rPr lang="da-DK" sz="2000" dirty="0"/>
              <a:t>Du varetager de roller SFI peger på, herunder at sikre, at der er en løbende diskussion af arbejdspladsens opgavevaretagelse og de inkluderedes relation til denne, så der ikke sker misbrug, opgaveglidning og udvanding af kvaliteten i opgaverne. I kan evt. udarbejde ”kan- og skal-lister”.</a:t>
            </a:r>
          </a:p>
          <a:p>
            <a:r>
              <a:rPr lang="da-DK" sz="2000" dirty="0"/>
              <a:t>Du kan sikre, at evt. konflikter og problemer i relation til forløbene bliver taget op med jeres leder og løses.</a:t>
            </a:r>
          </a:p>
          <a:p>
            <a:endParaRPr lang="da-DK" sz="2400"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10</a:t>
            </a:fld>
            <a:endParaRPr lang="da-DK" dirty="0"/>
          </a:p>
        </p:txBody>
      </p:sp>
    </p:spTree>
    <p:extLst>
      <p:ext uri="{BB962C8B-B14F-4D97-AF65-F5344CB8AC3E}">
        <p14:creationId xmlns:p14="http://schemas.microsoft.com/office/powerpoint/2010/main" val="418411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B331F-BAA6-45BC-9039-7D0B230AC736}"/>
              </a:ext>
            </a:extLst>
          </p:cNvPr>
          <p:cNvSpPr>
            <a:spLocks noGrp="1"/>
          </p:cNvSpPr>
          <p:nvPr>
            <p:ph type="title"/>
          </p:nvPr>
        </p:nvSpPr>
        <p:spPr/>
        <p:txBody>
          <a:bodyPr/>
          <a:lstStyle/>
          <a:p>
            <a:r>
              <a:rPr lang="da-DK" dirty="0"/>
              <a:t>Rammeaftalen og </a:t>
            </a:r>
            <a:r>
              <a:rPr lang="da-DK" dirty="0" err="1"/>
              <a:t>TRs</a:t>
            </a:r>
            <a:r>
              <a:rPr lang="da-DK" dirty="0"/>
              <a:t> opgaver</a:t>
            </a:r>
          </a:p>
        </p:txBody>
      </p:sp>
      <p:sp>
        <p:nvSpPr>
          <p:cNvPr id="3" name="Pladsholder til indhold 2">
            <a:extLst>
              <a:ext uri="{FF2B5EF4-FFF2-40B4-BE49-F238E27FC236}">
                <a16:creationId xmlns:a16="http://schemas.microsoft.com/office/drawing/2014/main" id="{7A8B8DF5-EDF8-48DE-B203-CD5C3679C175}"/>
              </a:ext>
            </a:extLst>
          </p:cNvPr>
          <p:cNvSpPr>
            <a:spLocks noGrp="1"/>
          </p:cNvSpPr>
          <p:nvPr>
            <p:ph idx="1"/>
          </p:nvPr>
        </p:nvSpPr>
        <p:spPr/>
        <p:txBody>
          <a:bodyPr/>
          <a:lstStyle/>
          <a:p>
            <a:endParaRPr lang="da-DK" sz="1800" dirty="0"/>
          </a:p>
          <a:p>
            <a:r>
              <a:rPr lang="da-DK" sz="1800" dirty="0"/>
              <a:t>Du har en rolle i forbindelse med at fastlægge og aftale løn- og ansættelsesvilkår for aftalebaserede job. Desuden aftale og forhandle om lokal løn mv. for ansatte i fleksjob og løntilskudsjob.</a:t>
            </a:r>
          </a:p>
          <a:p>
            <a:r>
              <a:rPr lang="da-DK" sz="1800" dirty="0"/>
              <a:t>Det er vigtigt at du som TR er opmærksom på, at personer i aftalebaserede job og fleksjob er i spil i forbindelse med forhandlinger om lokal løn.</a:t>
            </a:r>
          </a:p>
          <a:p>
            <a:r>
              <a:rPr lang="da-DK" sz="1800" dirty="0"/>
              <a:t>Du skal forhandle efter § 21 for visse grupper i løntilskud. </a:t>
            </a:r>
          </a:p>
          <a:p>
            <a:r>
              <a:rPr lang="da-DK" sz="1800" dirty="0"/>
              <a:t>Du skal efter § 27 forud for virksomhedspraktik i mere end 13 uger drøfte, hvordan tilbuddet tilrettelægges.</a:t>
            </a:r>
          </a:p>
          <a:p>
            <a:r>
              <a:rPr lang="da-DK" sz="1800" dirty="0"/>
              <a:t>Du skal høres om nytteindsats, uanset længden af forløbet. </a:t>
            </a:r>
          </a:p>
          <a:p>
            <a:r>
              <a:rPr lang="da-DK" sz="1800" dirty="0"/>
              <a:t>Jf. parternes fælles forståelsespapir af 16. februar 2016 skal udfyldelse af blanketter til jobcentret ske i samme proces som drøftelsen efter § 27. Ved uenighed påføres uenigheden blanketten inden underskrivelsen.</a:t>
            </a:r>
          </a:p>
          <a:p>
            <a:endParaRPr lang="da-DK" sz="1800" dirty="0"/>
          </a:p>
          <a:p>
            <a:endParaRPr lang="da-DK" dirty="0"/>
          </a:p>
        </p:txBody>
      </p:sp>
      <p:sp>
        <p:nvSpPr>
          <p:cNvPr id="4" name="Pladsholder til slidenummer 3">
            <a:extLst>
              <a:ext uri="{FF2B5EF4-FFF2-40B4-BE49-F238E27FC236}">
                <a16:creationId xmlns:a16="http://schemas.microsoft.com/office/drawing/2014/main" id="{2D34440C-174E-4DD7-8648-9E42B3F16B3E}"/>
              </a:ext>
            </a:extLst>
          </p:cNvPr>
          <p:cNvSpPr>
            <a:spLocks noGrp="1"/>
          </p:cNvSpPr>
          <p:nvPr>
            <p:ph type="sldNum" sz="quarter" idx="12"/>
          </p:nvPr>
        </p:nvSpPr>
        <p:spPr/>
        <p:txBody>
          <a:bodyPr/>
          <a:lstStyle/>
          <a:p>
            <a:pPr>
              <a:defRPr/>
            </a:pPr>
            <a:fld id="{5E7F9A82-2A47-4BDF-A20B-1110817F3DCB}" type="slidenum">
              <a:rPr lang="da-DK" smtClean="0"/>
              <a:pPr>
                <a:defRPr/>
              </a:pPr>
              <a:t>11</a:t>
            </a:fld>
            <a:endParaRPr lang="da-DK" dirty="0"/>
          </a:p>
        </p:txBody>
      </p:sp>
    </p:spTree>
    <p:extLst>
      <p:ext uri="{BB962C8B-B14F-4D97-AF65-F5344CB8AC3E}">
        <p14:creationId xmlns:p14="http://schemas.microsoft.com/office/powerpoint/2010/main" val="23892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A2D725-0CB4-41F1-B7C1-5B4DEEC26373}"/>
              </a:ext>
            </a:extLst>
          </p:cNvPr>
          <p:cNvSpPr>
            <a:spLocks noGrp="1"/>
          </p:cNvSpPr>
          <p:nvPr>
            <p:ph type="title"/>
          </p:nvPr>
        </p:nvSpPr>
        <p:spPr/>
        <p:txBody>
          <a:bodyPr/>
          <a:lstStyle/>
          <a:p>
            <a:r>
              <a:rPr lang="da-DK" dirty="0"/>
              <a:t>Forståelsespapiret</a:t>
            </a:r>
          </a:p>
        </p:txBody>
      </p:sp>
      <p:sp>
        <p:nvSpPr>
          <p:cNvPr id="3" name="Pladsholder til indhold 2">
            <a:extLst>
              <a:ext uri="{FF2B5EF4-FFF2-40B4-BE49-F238E27FC236}">
                <a16:creationId xmlns:a16="http://schemas.microsoft.com/office/drawing/2014/main" id="{B01638C2-1760-4A5D-BF6A-5DF225412BB7}"/>
              </a:ext>
            </a:extLst>
          </p:cNvPr>
          <p:cNvSpPr>
            <a:spLocks noGrp="1"/>
          </p:cNvSpPr>
          <p:nvPr>
            <p:ph idx="1"/>
          </p:nvPr>
        </p:nvSpPr>
        <p:spPr/>
        <p:txBody>
          <a:bodyPr/>
          <a:lstStyle/>
          <a:p>
            <a:r>
              <a:rPr lang="da-DK" sz="2000" dirty="0"/>
              <a:t>Parternes fælles</a:t>
            </a:r>
            <a:r>
              <a:rPr lang="da-DK" sz="2000" i="1" dirty="0"/>
              <a:t> </a:t>
            </a:r>
            <a:r>
              <a:rPr lang="da-DK" sz="2000" dirty="0"/>
              <a:t>forståelsespapiret gælder i forhold til alle tilbud under lov om aktiv beskæftigelsesindsats, hvor jobcentret indhenter skriftlige tilkendegivelser (blanketter), hvori det af lovgivningen fremgår, at en medarbejderrepræsentant skal medunderskrive (løntilskudsjob og virksomhedspraktik, herunder nytteindsats). </a:t>
            </a:r>
          </a:p>
          <a:p>
            <a:r>
              <a:rPr lang="da-DK" sz="2000" dirty="0"/>
              <a:t>Med forståelsespapiret </a:t>
            </a:r>
            <a:r>
              <a:rPr lang="da-DK" sz="2000"/>
              <a:t>er det </a:t>
            </a:r>
            <a:r>
              <a:rPr lang="da-DK" sz="2000" dirty="0"/>
              <a:t>tydeliggjort, at det er TR og i sidste instans en medarbejder indenfor overenskomstområdet på den pågældende arbejdsplads, der skal underskrive blanketten til jobcenteret. </a:t>
            </a:r>
          </a:p>
          <a:p>
            <a:r>
              <a:rPr lang="da-DK" sz="2000" dirty="0"/>
              <a:t>Det er desuden præciseret, at TR i alle tilfælde skal underskrive blanketten, idet det samtidigt er tydeliggjort, at hvis TR ikke er enig med arbejdsgiver, så skal det anføres i blanketten. </a:t>
            </a:r>
          </a:p>
          <a:p>
            <a:r>
              <a:rPr lang="da-DK" sz="2000" dirty="0"/>
              <a:t>Med forståelsespapiret sikres sammenhæng mellem proceduren i § 21 og § 27 i rammeaftalen og så den efterfølgende proces med underskrivelse af blanketten. </a:t>
            </a:r>
          </a:p>
        </p:txBody>
      </p:sp>
      <p:sp>
        <p:nvSpPr>
          <p:cNvPr id="4" name="Pladsholder til slidenummer 3">
            <a:extLst>
              <a:ext uri="{FF2B5EF4-FFF2-40B4-BE49-F238E27FC236}">
                <a16:creationId xmlns:a16="http://schemas.microsoft.com/office/drawing/2014/main" id="{CE76DAFF-CD8C-4CF1-B1BA-A59807337217}"/>
              </a:ext>
            </a:extLst>
          </p:cNvPr>
          <p:cNvSpPr>
            <a:spLocks noGrp="1"/>
          </p:cNvSpPr>
          <p:nvPr>
            <p:ph type="sldNum" sz="quarter" idx="12"/>
          </p:nvPr>
        </p:nvSpPr>
        <p:spPr/>
        <p:txBody>
          <a:bodyPr/>
          <a:lstStyle/>
          <a:p>
            <a:pPr>
              <a:defRPr/>
            </a:pPr>
            <a:fld id="{5E7F9A82-2A47-4BDF-A20B-1110817F3DCB}" type="slidenum">
              <a:rPr lang="da-DK" smtClean="0"/>
              <a:pPr>
                <a:defRPr/>
              </a:pPr>
              <a:t>12</a:t>
            </a:fld>
            <a:endParaRPr lang="da-DK" dirty="0"/>
          </a:p>
        </p:txBody>
      </p:sp>
    </p:spTree>
    <p:extLst>
      <p:ext uri="{BB962C8B-B14F-4D97-AF65-F5344CB8AC3E}">
        <p14:creationId xmlns:p14="http://schemas.microsoft.com/office/powerpoint/2010/main" val="112230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6DE03-4D0A-4026-B3CD-0E3668CB280A}"/>
              </a:ext>
            </a:extLst>
          </p:cNvPr>
          <p:cNvSpPr>
            <a:spLocks noGrp="1"/>
          </p:cNvSpPr>
          <p:nvPr>
            <p:ph type="title"/>
          </p:nvPr>
        </p:nvSpPr>
        <p:spPr/>
        <p:txBody>
          <a:bodyPr/>
          <a:lstStyle/>
          <a:p>
            <a:r>
              <a:rPr lang="da-DK" dirty="0"/>
              <a:t>Vedrørende digitalisering af blanket-underskrift</a:t>
            </a:r>
          </a:p>
        </p:txBody>
      </p:sp>
      <p:sp>
        <p:nvSpPr>
          <p:cNvPr id="3" name="Pladsholder til indhold 2">
            <a:extLst>
              <a:ext uri="{FF2B5EF4-FFF2-40B4-BE49-F238E27FC236}">
                <a16:creationId xmlns:a16="http://schemas.microsoft.com/office/drawing/2014/main" id="{CCA8ACC0-D6C4-4735-B432-24EFE59764A8}"/>
              </a:ext>
            </a:extLst>
          </p:cNvPr>
          <p:cNvSpPr>
            <a:spLocks noGrp="1"/>
          </p:cNvSpPr>
          <p:nvPr>
            <p:ph idx="1"/>
          </p:nvPr>
        </p:nvSpPr>
        <p:spPr/>
        <p:txBody>
          <a:bodyPr/>
          <a:lstStyle/>
          <a:p>
            <a:r>
              <a:rPr lang="da-DK" sz="2000" dirty="0"/>
              <a:t>De blanketter jobcentret indhenter vedrørende løntilskud og virksomhedspraktik, herunder nytteindsats, som TR skal underskrive, er overgået til digital underskrift.</a:t>
            </a:r>
          </a:p>
          <a:p>
            <a:r>
              <a:rPr lang="da-DK" sz="2000" dirty="0" err="1"/>
              <a:t>HovedMED</a:t>
            </a:r>
            <a:r>
              <a:rPr lang="da-DK" sz="2000" dirty="0"/>
              <a:t> i kommunen kan derfor med fordel aftale en procedure for håndtering af, at den tillidsrepræsentant, som er valgt inden for det overenskomstområde, hvor der skal ansættes en medarbejder i løntilskudsjob eller virksomhedspraktik får den digitale blanket til underskrift. Proceduren bør desuden sikre, at dialogen/forhandlingen/drøftelsen mellem leder og TR fortsat sker inden/i samme proces som blanketunderskrivelsen.</a:t>
            </a:r>
          </a:p>
          <a:p>
            <a:r>
              <a:rPr lang="da-DK" sz="2000" dirty="0"/>
              <a:t>Jf. parternes fælles forståelsespapir skal den relevante tillidsrepræsentant indenfor overenskomstområdet på den pågældende arbejdsplads kontaktes. Hvis der ikke er valgt en tillidsrepræsentant inden for overenskomstområdet, kontaktes den relevante fællestillidsrepræsentant eller en medarbejder indenfor overenskomstområdet på den pågældende arbejdsplads.</a:t>
            </a:r>
          </a:p>
          <a:p>
            <a:r>
              <a:rPr lang="da-DK" sz="2000" dirty="0"/>
              <a:t>Hvis ikke der er en TR på området, kan det anbefales, at den lokale afdeling kontaktes.</a:t>
            </a:r>
          </a:p>
          <a:p>
            <a:endParaRPr lang="da-DK" dirty="0"/>
          </a:p>
        </p:txBody>
      </p:sp>
      <p:sp>
        <p:nvSpPr>
          <p:cNvPr id="4" name="Pladsholder til slidenummer 3">
            <a:extLst>
              <a:ext uri="{FF2B5EF4-FFF2-40B4-BE49-F238E27FC236}">
                <a16:creationId xmlns:a16="http://schemas.microsoft.com/office/drawing/2014/main" id="{A2220896-446B-42FB-A51A-E9D15BAFF3C9}"/>
              </a:ext>
            </a:extLst>
          </p:cNvPr>
          <p:cNvSpPr>
            <a:spLocks noGrp="1"/>
          </p:cNvSpPr>
          <p:nvPr>
            <p:ph type="sldNum" sz="quarter" idx="12"/>
          </p:nvPr>
        </p:nvSpPr>
        <p:spPr/>
        <p:txBody>
          <a:bodyPr/>
          <a:lstStyle/>
          <a:p>
            <a:pPr>
              <a:defRPr/>
            </a:pPr>
            <a:fld id="{5E7F9A82-2A47-4BDF-A20B-1110817F3DCB}" type="slidenum">
              <a:rPr lang="da-DK" smtClean="0"/>
              <a:pPr>
                <a:defRPr/>
              </a:pPr>
              <a:t>13</a:t>
            </a:fld>
            <a:endParaRPr lang="da-DK" dirty="0"/>
          </a:p>
        </p:txBody>
      </p:sp>
    </p:spTree>
    <p:extLst>
      <p:ext uri="{BB962C8B-B14F-4D97-AF65-F5344CB8AC3E}">
        <p14:creationId xmlns:p14="http://schemas.microsoft.com/office/powerpoint/2010/main" val="226092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98FF6-1CDB-4113-997F-DB46C4D53645}"/>
              </a:ext>
            </a:extLst>
          </p:cNvPr>
          <p:cNvSpPr>
            <a:spLocks noGrp="1"/>
          </p:cNvSpPr>
          <p:nvPr>
            <p:ph type="title"/>
          </p:nvPr>
        </p:nvSpPr>
        <p:spPr/>
        <p:txBody>
          <a:bodyPr/>
          <a:lstStyle/>
          <a:p>
            <a:r>
              <a:rPr lang="da-DK" dirty="0"/>
              <a:t>Protokollat om forholdet </a:t>
            </a:r>
            <a:r>
              <a:rPr lang="da-DK"/>
              <a:t>mellem </a:t>
            </a:r>
            <a:br>
              <a:rPr lang="da-DK"/>
            </a:br>
            <a:r>
              <a:rPr lang="da-DK"/>
              <a:t> ordinært </a:t>
            </a:r>
            <a:r>
              <a:rPr lang="da-DK" dirty="0"/>
              <a:t>og ekstraordinært ansatte</a:t>
            </a:r>
          </a:p>
        </p:txBody>
      </p:sp>
      <p:sp>
        <p:nvSpPr>
          <p:cNvPr id="3" name="Pladsholder til indhold 2">
            <a:extLst>
              <a:ext uri="{FF2B5EF4-FFF2-40B4-BE49-F238E27FC236}">
                <a16:creationId xmlns:a16="http://schemas.microsoft.com/office/drawing/2014/main" id="{52B942A3-4CAC-4841-8491-F484E77E6014}"/>
              </a:ext>
            </a:extLst>
          </p:cNvPr>
          <p:cNvSpPr>
            <a:spLocks noGrp="1"/>
          </p:cNvSpPr>
          <p:nvPr>
            <p:ph idx="1"/>
          </p:nvPr>
        </p:nvSpPr>
        <p:spPr/>
        <p:txBody>
          <a:bodyPr/>
          <a:lstStyle/>
          <a:p>
            <a:r>
              <a:rPr lang="da-DK" sz="2400" dirty="0"/>
              <a:t>Har du kendskab til protokollat om forholdet mellem ordinært ansatte og ekstraordinært ansatte med løntilskud og virksomhedspraktik omfattet af kapitel 11 og 12 i Lov om en aktiv beskæftigelsesindsats?</a:t>
            </a:r>
          </a:p>
          <a:p>
            <a:r>
              <a:rPr lang="da-DK" sz="2400" dirty="0"/>
              <a:t>Heri står, at parterne er enige om, at hvis en organisation finder, at der på en arbejdsplads er et åbenbart misforhold mellem antallet af ansatte uden løntilskud og antallet af ansatte med løntilskud samt virksomhedspraktik omfattet af kapitel 11 og 12 i Lov om en aktiv beskæftigelsesindsats, kan organisationen anmode kommunen om en drøftelse herom. </a:t>
            </a:r>
          </a:p>
          <a:p>
            <a:r>
              <a:rPr lang="da-DK" sz="2400" dirty="0"/>
              <a:t>Ved vurdering af forholds/rimelighedskravet skal du huske, at der er mulighed for at aftale en anden afgrænsning af arbejdspladsen end p-nummeret.</a:t>
            </a:r>
          </a:p>
        </p:txBody>
      </p:sp>
      <p:sp>
        <p:nvSpPr>
          <p:cNvPr id="4" name="Pladsholder til slidenummer 3">
            <a:extLst>
              <a:ext uri="{FF2B5EF4-FFF2-40B4-BE49-F238E27FC236}">
                <a16:creationId xmlns:a16="http://schemas.microsoft.com/office/drawing/2014/main" id="{802C308A-6CB0-4400-8412-97E281A0B224}"/>
              </a:ext>
            </a:extLst>
          </p:cNvPr>
          <p:cNvSpPr>
            <a:spLocks noGrp="1"/>
          </p:cNvSpPr>
          <p:nvPr>
            <p:ph type="sldNum" sz="quarter" idx="12"/>
          </p:nvPr>
        </p:nvSpPr>
        <p:spPr/>
        <p:txBody>
          <a:bodyPr/>
          <a:lstStyle/>
          <a:p>
            <a:pPr>
              <a:defRPr/>
            </a:pPr>
            <a:fld id="{5E7F9A82-2A47-4BDF-A20B-1110817F3DCB}" type="slidenum">
              <a:rPr lang="da-DK" smtClean="0"/>
              <a:pPr>
                <a:defRPr/>
              </a:pPr>
              <a:t>14</a:t>
            </a:fld>
            <a:endParaRPr lang="da-DK" dirty="0"/>
          </a:p>
        </p:txBody>
      </p:sp>
    </p:spTree>
    <p:extLst>
      <p:ext uri="{BB962C8B-B14F-4D97-AF65-F5344CB8AC3E}">
        <p14:creationId xmlns:p14="http://schemas.microsoft.com/office/powerpoint/2010/main" val="238313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Find materialerne</a:t>
            </a:r>
          </a:p>
        </p:txBody>
      </p:sp>
      <p:sp>
        <p:nvSpPr>
          <p:cNvPr id="3" name="Pladsholder til indhold 2"/>
          <p:cNvSpPr>
            <a:spLocks noGrp="1"/>
          </p:cNvSpPr>
          <p:nvPr>
            <p:ph idx="1"/>
          </p:nvPr>
        </p:nvSpPr>
        <p:spPr>
          <a:xfrm>
            <a:off x="838200" y="1690688"/>
            <a:ext cx="10515600" cy="4486275"/>
          </a:xfrm>
        </p:spPr>
        <p:txBody>
          <a:bodyPr/>
          <a:lstStyle/>
          <a:p>
            <a:pPr lvl="0"/>
            <a:r>
              <a:rPr lang="da-DK" sz="1400" dirty="0"/>
              <a:t>Rammeaftalen om det sociale kapitel: </a:t>
            </a:r>
            <a:r>
              <a:rPr lang="da-DK" sz="1400" dirty="0">
                <a:hlinkClick r:id="rId3"/>
              </a:rPr>
              <a:t>http://www.forhandlingsfaellesskabet.dk/media/1011978/6_b_1_1_2015.pdf</a:t>
            </a:r>
            <a:endParaRPr lang="da-DK" sz="1400" dirty="0"/>
          </a:p>
          <a:p>
            <a:pPr lvl="0"/>
            <a:r>
              <a:rPr lang="da-DK" sz="1400" dirty="0"/>
              <a:t>Parternes fælles forståelsespapir: </a:t>
            </a:r>
            <a:r>
              <a:rPr lang="da-DK" sz="1400" dirty="0">
                <a:hlinkClick r:id="rId4"/>
              </a:rPr>
              <a:t>http://www.forhandlingsfaellesskabet.dk/media/1011982/6_b_1_2_2015.pdf</a:t>
            </a:r>
            <a:endParaRPr lang="da-DK" sz="1400" dirty="0"/>
          </a:p>
          <a:p>
            <a:r>
              <a:rPr lang="da-DK" sz="1400" dirty="0"/>
              <a:t>Parternes fælles vejledning: </a:t>
            </a:r>
            <a:r>
              <a:rPr lang="da-DK" sz="1400" u="sng" dirty="0">
                <a:hlinkClick r:id="rId5"/>
              </a:rPr>
              <a:t>http://www.forhandlingsfaellesskabet.dk/pjecer/pjecer-i-samarbejde/vejledning-ansaettelser-paa-saerlige-vilkaar.aspx</a:t>
            </a:r>
            <a:endParaRPr lang="da-DK" sz="1400" dirty="0"/>
          </a:p>
          <a:p>
            <a:r>
              <a:rPr lang="da-DK" sz="1400" dirty="0"/>
              <a:t>Parternes brev til </a:t>
            </a:r>
            <a:r>
              <a:rPr lang="da-DK" sz="1400" dirty="0" err="1"/>
              <a:t>HovedMED</a:t>
            </a:r>
            <a:r>
              <a:rPr lang="da-DK" sz="1400" dirty="0"/>
              <a:t>: </a:t>
            </a:r>
            <a:r>
              <a:rPr lang="da-DK" sz="1400" u="sng" dirty="0">
                <a:hlinkClick r:id="rId6"/>
              </a:rPr>
              <a:t>http://www.forhandlingsfaellesskabet.dk/media/1022169/16-0413_brev_til_hovedmed.pdf</a:t>
            </a:r>
            <a:endParaRPr lang="da-DK" sz="1400" dirty="0"/>
          </a:p>
          <a:p>
            <a:pPr lvl="0"/>
            <a:r>
              <a:rPr lang="da-DK" sz="1400" dirty="0" err="1"/>
              <a:t>SFI’s</a:t>
            </a:r>
            <a:r>
              <a:rPr lang="da-DK" sz="1400" dirty="0"/>
              <a:t> Kort og Klart pjece: </a:t>
            </a:r>
            <a:r>
              <a:rPr lang="da-DK" sz="1400" u="sng" dirty="0">
                <a:hlinkClick r:id="rId7"/>
              </a:rPr>
              <a:t>http://www.forhandlingsfaellesskabet.dk/pjecer/pjecer-i-samarbejde/sfi-pjece-rummelighed-i-praksis,-kort-og-klart.aspx</a:t>
            </a:r>
            <a:endParaRPr lang="da-DK" sz="1400" dirty="0"/>
          </a:p>
          <a:p>
            <a:pPr lvl="0"/>
            <a:r>
              <a:rPr lang="da-DK" sz="1400" dirty="0"/>
              <a:t>SFI rapport: </a:t>
            </a:r>
            <a:r>
              <a:rPr lang="da-DK" sz="1400" u="sng" dirty="0">
                <a:hlinkClick r:id="rId8"/>
              </a:rPr>
              <a:t>http://www.forhandlingsfaellesskabet.dk/pjecer/pjecer-i-samarbejde/sfí-rapport-rummelighed-i-praksis.aspx</a:t>
            </a:r>
            <a:endParaRPr lang="da-DK" sz="1400" dirty="0"/>
          </a:p>
          <a:p>
            <a:r>
              <a:rPr lang="da-DK" sz="1400" dirty="0"/>
              <a:t>SFI plancher: </a:t>
            </a:r>
            <a:r>
              <a:rPr lang="da-DK" sz="1400" u="sng" dirty="0">
                <a:hlinkClick r:id="rId9"/>
              </a:rPr>
              <a:t>http://vpt.dk/sites/default/files/2017-06/Opl%C3%A6g%20fra%20SFI.pdf</a:t>
            </a:r>
            <a:endParaRPr lang="da-DK" sz="1400" dirty="0"/>
          </a:p>
          <a:p>
            <a:pPr lvl="0"/>
            <a:r>
              <a:rPr lang="da-DK" sz="1400" dirty="0"/>
              <a:t>Pjecen ”Arbejdspladser for alle”: </a:t>
            </a:r>
            <a:r>
              <a:rPr lang="da-DK" sz="1400" u="sng" dirty="0">
                <a:hlinkClick r:id="rId10"/>
              </a:rPr>
              <a:t>http://www.forhandlingsfaellesskabet.dk/pjecer/pjecer-i-samarbejde/perspektiv-for-alle-paa-arbejdspladsen.aspx</a:t>
            </a:r>
            <a:endParaRPr lang="da-DK" sz="1400" u="sng" dirty="0"/>
          </a:p>
          <a:p>
            <a:r>
              <a:rPr lang="da-DK" sz="1400" dirty="0"/>
              <a:t>Artikel om TR og organisationernes rolle: </a:t>
            </a:r>
            <a:r>
              <a:rPr lang="da-DK" sz="1400" u="sng" dirty="0">
                <a:hlinkClick r:id="rId11"/>
              </a:rPr>
              <a:t>Artikel om TR og organisationernes rolle: http://vpt.dk/generelle-aftaler/tr-har-en-noglerolle-i-gode-inklusionsforlob</a:t>
            </a:r>
            <a:endParaRPr lang="da-DK" sz="1400" dirty="0"/>
          </a:p>
          <a:p>
            <a:pPr lvl="0"/>
            <a:r>
              <a:rPr lang="da-DK" sz="1400" dirty="0"/>
              <a:t>PDF artikelsamling: </a:t>
            </a:r>
            <a:r>
              <a:rPr lang="da-DK" sz="1400" u="sng" dirty="0">
                <a:hlinkClick r:id="rId12"/>
              </a:rPr>
              <a:t>http://www.forhandlingsfaellesskabet.dk/pjecer/pjecer-i-samarbejde/perspektiv-for-alle-paa-arbejdspladsen-samling-af-de-10-artikeltemaer.aspx</a:t>
            </a:r>
            <a:endParaRPr lang="da-DK" sz="1400" u="sng" dirty="0"/>
          </a:p>
          <a:p>
            <a:pPr lvl="0"/>
            <a:r>
              <a:rPr lang="da-DK" sz="1400" dirty="0"/>
              <a:t>Parternes fleksjobevaluering: </a:t>
            </a:r>
            <a:r>
              <a:rPr lang="da-DK" sz="1400" dirty="0">
                <a:hlinkClick r:id="rId13"/>
              </a:rPr>
              <a:t>http://www.forhandlingsfaellesskabet.dk/media/1032704/4068.485.fleksjob_databeskrivelse_endelig.pdf</a:t>
            </a:r>
            <a:endParaRPr lang="da-DK" sz="1400" dirty="0"/>
          </a:p>
          <a:p>
            <a:pPr marL="0" lvl="0" indent="0">
              <a:buNone/>
            </a:pPr>
            <a:endParaRPr lang="da-DK" sz="1400"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15</a:t>
            </a:fld>
            <a:endParaRPr lang="da-DK" dirty="0"/>
          </a:p>
        </p:txBody>
      </p:sp>
    </p:spTree>
    <p:extLst>
      <p:ext uri="{BB962C8B-B14F-4D97-AF65-F5344CB8AC3E}">
        <p14:creationId xmlns:p14="http://schemas.microsoft.com/office/powerpoint/2010/main" val="136617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For de inkluderede giver forløbene mening, når de fx kan bruge deres </a:t>
            </a:r>
            <a:br>
              <a:rPr lang="da-DK" sz="2400" dirty="0"/>
            </a:br>
            <a:r>
              <a:rPr lang="da-DK" sz="2400" dirty="0"/>
              <a:t>styrker og talenter, kan bidrage til opgavevaretagelsen og kan deltage i et fællesskab.</a:t>
            </a:r>
          </a:p>
        </p:txBody>
      </p:sp>
      <p:pic>
        <p:nvPicPr>
          <p:cNvPr id="5" name="Pladsholder til indhold 4"/>
          <p:cNvPicPr>
            <a:picLocks noGrp="1" noChangeAspect="1"/>
          </p:cNvPicPr>
          <p:nvPr>
            <p:ph idx="1"/>
          </p:nvPr>
        </p:nvPicPr>
        <p:blipFill>
          <a:blip r:embed="rId3"/>
          <a:stretch>
            <a:fillRect/>
          </a:stretch>
        </p:blipFill>
        <p:spPr>
          <a:xfrm>
            <a:off x="2234225" y="1825625"/>
            <a:ext cx="7723549" cy="4351338"/>
          </a:xfrm>
          <a:prstGeom prst="rect">
            <a:avLst/>
          </a:prstGeom>
        </p:spPr>
      </p:pic>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16</a:t>
            </a:fld>
            <a:endParaRPr lang="da-DK" dirty="0"/>
          </a:p>
        </p:txBody>
      </p:sp>
    </p:spTree>
    <p:extLst>
      <p:ext uri="{BB962C8B-B14F-4D97-AF65-F5344CB8AC3E}">
        <p14:creationId xmlns:p14="http://schemas.microsoft.com/office/powerpoint/2010/main" val="27044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8FF78-8612-445F-A12C-1153C4DE0EB0}"/>
              </a:ext>
            </a:extLst>
          </p:cNvPr>
          <p:cNvSpPr>
            <a:spLocks noGrp="1"/>
          </p:cNvSpPr>
          <p:nvPr>
            <p:ph type="title"/>
          </p:nvPr>
        </p:nvSpPr>
        <p:spPr/>
        <p:txBody>
          <a:bodyPr/>
          <a:lstStyle/>
          <a:p>
            <a:r>
              <a:rPr lang="da-DK" dirty="0"/>
              <a:t>Oplæggets indhold</a:t>
            </a:r>
          </a:p>
        </p:txBody>
      </p:sp>
      <p:sp>
        <p:nvSpPr>
          <p:cNvPr id="3" name="Pladsholder til indhold 2">
            <a:extLst>
              <a:ext uri="{FF2B5EF4-FFF2-40B4-BE49-F238E27FC236}">
                <a16:creationId xmlns:a16="http://schemas.microsoft.com/office/drawing/2014/main" id="{53C14531-7B65-4DE7-9D73-C33AE51C78F7}"/>
              </a:ext>
            </a:extLst>
          </p:cNvPr>
          <p:cNvSpPr>
            <a:spLocks noGrp="1"/>
          </p:cNvSpPr>
          <p:nvPr>
            <p:ph idx="1"/>
          </p:nvPr>
        </p:nvSpPr>
        <p:spPr/>
        <p:txBody>
          <a:bodyPr/>
          <a:lstStyle/>
          <a:p>
            <a:r>
              <a:rPr lang="da-DK" sz="2000" dirty="0"/>
              <a:t>Plancherne er udarbejdet af organisationssiden og har til formål at give organisationernes tillidsrepræsentanter/fællestillidsrepræsentanter overblik over relevant materiale om det inkluderende arbejdsmarked samt input til, hvordan de kan medvirke til at skabe gode forløb for ledige og personer med nedsat arbejdsevne.</a:t>
            </a:r>
          </a:p>
          <a:p>
            <a:r>
              <a:rPr lang="da-DK" sz="2000" dirty="0"/>
              <a:t>Relevante materialer er fx</a:t>
            </a:r>
          </a:p>
          <a:p>
            <a:pPr marL="0" indent="0">
              <a:buNone/>
            </a:pPr>
            <a:r>
              <a:rPr lang="da-DK" sz="2000" dirty="0"/>
              <a:t>	- Materialer fra OK-15 partssamarbejdet mellem KL og Forhandlingsfællesskabet 	”Perspektiv for alle på arbejdspladsen, herunder SFI-undersøgelse og pjece om 	”Rummelighed i praksis”</a:t>
            </a:r>
          </a:p>
          <a:p>
            <a:pPr marL="0" indent="0">
              <a:buNone/>
            </a:pPr>
            <a:r>
              <a:rPr lang="da-DK" sz="2000" dirty="0"/>
              <a:t>	- Rammeaftalen om det sociale kapitel</a:t>
            </a:r>
          </a:p>
          <a:p>
            <a:pPr marL="0" indent="0">
              <a:buNone/>
            </a:pPr>
            <a:r>
              <a:rPr lang="da-DK" sz="2000" dirty="0"/>
              <a:t>	- KL og Forhandlingsfællesskabets fælles forståelsespapir</a:t>
            </a:r>
          </a:p>
          <a:p>
            <a:pPr marL="0" indent="0">
              <a:buNone/>
            </a:pPr>
            <a:r>
              <a:rPr lang="da-DK" sz="2000" dirty="0"/>
              <a:t>	- KL og Forhandlingsfællesskabets vejledning om ansættelser på særlige vilkår</a:t>
            </a:r>
          </a:p>
        </p:txBody>
      </p:sp>
      <p:sp>
        <p:nvSpPr>
          <p:cNvPr id="4" name="Pladsholder til slidenummer 3">
            <a:extLst>
              <a:ext uri="{FF2B5EF4-FFF2-40B4-BE49-F238E27FC236}">
                <a16:creationId xmlns:a16="http://schemas.microsoft.com/office/drawing/2014/main" id="{88DCA7C8-C37C-44D9-8CA3-1881FBD47E0A}"/>
              </a:ext>
            </a:extLst>
          </p:cNvPr>
          <p:cNvSpPr>
            <a:spLocks noGrp="1"/>
          </p:cNvSpPr>
          <p:nvPr>
            <p:ph type="sldNum" sz="quarter" idx="12"/>
          </p:nvPr>
        </p:nvSpPr>
        <p:spPr/>
        <p:txBody>
          <a:bodyPr/>
          <a:lstStyle/>
          <a:p>
            <a:pPr>
              <a:defRPr/>
            </a:pPr>
            <a:fld id="{5E7F9A82-2A47-4BDF-A20B-1110817F3DCB}" type="slidenum">
              <a:rPr lang="da-DK" smtClean="0"/>
              <a:pPr>
                <a:defRPr/>
              </a:pPr>
              <a:t>2</a:t>
            </a:fld>
            <a:endParaRPr lang="da-DK" dirty="0"/>
          </a:p>
        </p:txBody>
      </p:sp>
    </p:spTree>
    <p:extLst>
      <p:ext uri="{BB962C8B-B14F-4D97-AF65-F5344CB8AC3E}">
        <p14:creationId xmlns:p14="http://schemas.microsoft.com/office/powerpoint/2010/main" val="213927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38E7F-60D6-46E7-9987-34B70C619F85}"/>
              </a:ext>
            </a:extLst>
          </p:cNvPr>
          <p:cNvSpPr>
            <a:spLocks noGrp="1"/>
          </p:cNvSpPr>
          <p:nvPr>
            <p:ph type="title"/>
          </p:nvPr>
        </p:nvSpPr>
        <p:spPr/>
        <p:txBody>
          <a:bodyPr/>
          <a:lstStyle/>
          <a:p>
            <a:r>
              <a:rPr lang="da-DK" dirty="0"/>
              <a:t>Det inkluderende arbejdsmarked </a:t>
            </a:r>
            <a:br>
              <a:rPr lang="da-DK" dirty="0"/>
            </a:br>
            <a:r>
              <a:rPr lang="da-DK" dirty="0"/>
              <a:t>er et fælles ansvar</a:t>
            </a:r>
          </a:p>
        </p:txBody>
      </p:sp>
      <p:sp>
        <p:nvSpPr>
          <p:cNvPr id="3" name="Pladsholder til indhold 2">
            <a:extLst>
              <a:ext uri="{FF2B5EF4-FFF2-40B4-BE49-F238E27FC236}">
                <a16:creationId xmlns:a16="http://schemas.microsoft.com/office/drawing/2014/main" id="{F35E805D-078E-40AA-B26E-0B4E62C090BE}"/>
              </a:ext>
            </a:extLst>
          </p:cNvPr>
          <p:cNvSpPr>
            <a:spLocks noGrp="1"/>
          </p:cNvSpPr>
          <p:nvPr>
            <p:ph idx="1"/>
          </p:nvPr>
        </p:nvSpPr>
        <p:spPr/>
        <p:txBody>
          <a:bodyPr/>
          <a:lstStyle/>
          <a:p>
            <a:r>
              <a:rPr lang="da-DK" dirty="0"/>
              <a:t>Kommunerne løser en væsentlig opgave ved at tage et stort socialt ansvar for at personer på kanten af arbejdsmarkedet får fodfæste.</a:t>
            </a:r>
          </a:p>
          <a:p>
            <a:r>
              <a:rPr lang="da-DK" dirty="0"/>
              <a:t>Det kræver en indsats fra alle for at lykkes – det er et fælles ansvar.</a:t>
            </a:r>
          </a:p>
          <a:p>
            <a:r>
              <a:rPr lang="da-DK" dirty="0"/>
              <a:t>Men det er ikke uden udfordringer og sten på vejen.</a:t>
            </a:r>
          </a:p>
          <a:p>
            <a:r>
              <a:rPr lang="da-DK" dirty="0"/>
              <a:t>KL og Forhandlingsfællesskabet har på baggrund af SFI-undersøgelsen ”Rummelighed i praksis” sammen udsendt brev til alle </a:t>
            </a:r>
            <a:r>
              <a:rPr lang="da-DK" dirty="0" err="1"/>
              <a:t>HovedMED</a:t>
            </a:r>
            <a:r>
              <a:rPr lang="da-DK" dirty="0"/>
              <a:t> med gode råd om inklusionsforløb med perspektiv for alle på arbejdspladsen.</a:t>
            </a:r>
          </a:p>
          <a:p>
            <a:endParaRPr lang="da-DK" dirty="0"/>
          </a:p>
        </p:txBody>
      </p:sp>
      <p:sp>
        <p:nvSpPr>
          <p:cNvPr id="4" name="Pladsholder til slidenummer 3">
            <a:extLst>
              <a:ext uri="{FF2B5EF4-FFF2-40B4-BE49-F238E27FC236}">
                <a16:creationId xmlns:a16="http://schemas.microsoft.com/office/drawing/2014/main" id="{83FE1698-C2ED-4C2A-AAA4-F470E0C39DFA}"/>
              </a:ext>
            </a:extLst>
          </p:cNvPr>
          <p:cNvSpPr>
            <a:spLocks noGrp="1"/>
          </p:cNvSpPr>
          <p:nvPr>
            <p:ph type="sldNum" sz="quarter" idx="12"/>
          </p:nvPr>
        </p:nvSpPr>
        <p:spPr/>
        <p:txBody>
          <a:bodyPr/>
          <a:lstStyle/>
          <a:p>
            <a:pPr>
              <a:defRPr/>
            </a:pPr>
            <a:fld id="{5E7F9A82-2A47-4BDF-A20B-1110817F3DCB}" type="slidenum">
              <a:rPr lang="da-DK" smtClean="0"/>
              <a:pPr>
                <a:defRPr/>
              </a:pPr>
              <a:t>3</a:t>
            </a:fld>
            <a:endParaRPr lang="da-DK" dirty="0"/>
          </a:p>
        </p:txBody>
      </p:sp>
    </p:spTree>
    <p:extLst>
      <p:ext uri="{BB962C8B-B14F-4D97-AF65-F5344CB8AC3E}">
        <p14:creationId xmlns:p14="http://schemas.microsoft.com/office/powerpoint/2010/main" val="7304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Er din viden opdateret vedrørende din rolle som </a:t>
            </a:r>
            <a:br>
              <a:rPr lang="da-DK" sz="3200" dirty="0"/>
            </a:br>
            <a:r>
              <a:rPr lang="da-DK" sz="3200" dirty="0"/>
              <a:t>TR/FTR i forbindelse med det sociale kapitel?</a:t>
            </a:r>
          </a:p>
        </p:txBody>
      </p:sp>
      <p:sp>
        <p:nvSpPr>
          <p:cNvPr id="3" name="Pladsholder til indhold 2"/>
          <p:cNvSpPr>
            <a:spLocks noGrp="1"/>
          </p:cNvSpPr>
          <p:nvPr>
            <p:ph idx="1"/>
          </p:nvPr>
        </p:nvSpPr>
        <p:spPr/>
        <p:txBody>
          <a:bodyPr/>
          <a:lstStyle/>
          <a:p>
            <a:r>
              <a:rPr lang="da-DK" dirty="0"/>
              <a:t>Har du viden om, hvad der er medvirkende til at forløb for ledige og personer med nedsat arbejdsevne bliver gode for alle involverede parter?</a:t>
            </a:r>
          </a:p>
          <a:p>
            <a:r>
              <a:rPr lang="da-DK" dirty="0"/>
              <a:t>Kender du din rolle og dine rettigheder?</a:t>
            </a:r>
          </a:p>
          <a:p>
            <a:r>
              <a:rPr lang="da-DK" dirty="0"/>
              <a:t>Har du styr på blanketterne til jobcenteret – også efter de er blevet digitaliseret? Kender du til parternes fælles forståelsespapir?</a:t>
            </a:r>
          </a:p>
          <a:p>
            <a:r>
              <a:rPr lang="da-DK" dirty="0"/>
              <a:t>Kender du til protokollat om forholdet mellem ordinært ansatte og ekstraordinært ansatte?</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4</a:t>
            </a:fld>
            <a:endParaRPr lang="da-DK" dirty="0"/>
          </a:p>
        </p:txBody>
      </p:sp>
    </p:spTree>
    <p:extLst>
      <p:ext uri="{BB962C8B-B14F-4D97-AF65-F5344CB8AC3E}">
        <p14:creationId xmlns:p14="http://schemas.microsoft.com/office/powerpoint/2010/main" val="92838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a-DK" dirty="0"/>
              <a:t>Baggrunden for Perspektiv for alle på arbejdspladsen</a:t>
            </a:r>
            <a:endParaRPr lang="da-DK" altLang="da-DK" dirty="0"/>
          </a:p>
        </p:txBody>
      </p:sp>
      <p:sp>
        <p:nvSpPr>
          <p:cNvPr id="16387" name="Pladsholder til indhold 2"/>
          <p:cNvSpPr>
            <a:spLocks noGrp="1"/>
          </p:cNvSpPr>
          <p:nvPr>
            <p:ph idx="1"/>
          </p:nvPr>
        </p:nvSpPr>
        <p:spPr/>
        <p:txBody>
          <a:bodyPr>
            <a:normAutofit lnSpcReduction="10000"/>
          </a:bodyPr>
          <a:lstStyle/>
          <a:p>
            <a:r>
              <a:rPr lang="da-DK" dirty="0"/>
              <a:t>KL og Forhandlingsfællesskabet aftalte ved OK15 et partssamarbejde om det inkluderende arbejdsmarked. </a:t>
            </a:r>
          </a:p>
          <a:p>
            <a:r>
              <a:rPr lang="da-DK" dirty="0"/>
              <a:t>Partssamarbejdet har resulteret i forskellige indsatser, herunder</a:t>
            </a:r>
          </a:p>
          <a:p>
            <a:pPr lvl="1"/>
            <a:r>
              <a:rPr lang="da-DK" dirty="0"/>
              <a:t>en SFI-undersøgelse om forudsætningerne for gode forløb for ledige og personer med nedsat arbejdsevne, </a:t>
            </a:r>
          </a:p>
          <a:p>
            <a:pPr lvl="1"/>
            <a:r>
              <a:rPr lang="da-DK" dirty="0"/>
              <a:t>en formidlingsindsats om konkrete lokale erfaringer med forløb, </a:t>
            </a:r>
          </a:p>
          <a:p>
            <a:pPr lvl="1"/>
            <a:r>
              <a:rPr lang="da-DK" dirty="0"/>
              <a:t>en formidlingsindsats om jobrotation, </a:t>
            </a:r>
          </a:p>
          <a:p>
            <a:pPr lvl="1"/>
            <a:r>
              <a:rPr lang="da-DK" dirty="0"/>
              <a:t>en række fælles anbefalinger fra parterne og en opdateret fælles vejledning om ansættelser på særlige vilkår.</a:t>
            </a:r>
          </a:p>
          <a:p>
            <a:r>
              <a:rPr lang="da-DK" dirty="0"/>
              <a:t>Nu skal erfaringerne bruges i kommunerne og på arbejdspladserne gennem lokale drøftelser og aftaler!</a:t>
            </a:r>
          </a:p>
          <a:p>
            <a:pPr marL="0" indent="0">
              <a:buNone/>
            </a:pPr>
            <a:endParaRPr lang="da-DK" altLang="da-DK" dirty="0"/>
          </a:p>
        </p:txBody>
      </p:sp>
      <p:sp>
        <p:nvSpPr>
          <p:cNvPr id="2" name="Pladsholder til slidenummer 1"/>
          <p:cNvSpPr>
            <a:spLocks noGrp="1"/>
          </p:cNvSpPr>
          <p:nvPr>
            <p:ph type="sldNum" sz="quarter" idx="12"/>
          </p:nvPr>
        </p:nvSpPr>
        <p:spPr/>
        <p:txBody>
          <a:bodyPr/>
          <a:lstStyle/>
          <a:p>
            <a:pPr>
              <a:defRPr/>
            </a:pPr>
            <a:fld id="{5E7F9A82-2A47-4BDF-A20B-1110817F3DCB}" type="slidenum">
              <a:rPr lang="da-DK" smtClean="0"/>
              <a:pPr>
                <a:defRPr/>
              </a:pPr>
              <a:t>5</a:t>
            </a:fld>
            <a:endParaRPr lang="da-D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SFI-undersøgelsen ”Rummelighed i Praksis-</a:t>
            </a:r>
            <a:br>
              <a:rPr lang="da-DK" sz="3200" dirty="0"/>
            </a:br>
            <a:r>
              <a:rPr lang="da-DK" sz="3200" dirty="0"/>
              <a:t>Forudsætninger for gode inklusionsforløb på kommunale arbejdspladser”</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6</a:t>
            </a:fld>
            <a:endParaRPr lang="da-DK" dirty="0"/>
          </a:p>
        </p:txBody>
      </p:sp>
      <p:pic>
        <p:nvPicPr>
          <p:cNvPr id="5" name="Pladsholder til indhold 4"/>
          <p:cNvPicPr>
            <a:picLocks noChangeAspect="1"/>
          </p:cNvPicPr>
          <p:nvPr/>
        </p:nvPicPr>
        <p:blipFill>
          <a:blip r:embed="rId3"/>
          <a:stretch>
            <a:fillRect/>
          </a:stretch>
        </p:blipFill>
        <p:spPr bwMode="auto">
          <a:xfrm>
            <a:off x="2342146" y="1720419"/>
            <a:ext cx="4828676" cy="464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0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0012"/>
          </a:xfrm>
        </p:spPr>
        <p:txBody>
          <a:bodyPr/>
          <a:lstStyle/>
          <a:p>
            <a:r>
              <a:rPr lang="da-DK" dirty="0"/>
              <a:t>Implementering på arbejdspladsen</a:t>
            </a:r>
          </a:p>
        </p:txBody>
      </p:sp>
      <p:sp>
        <p:nvSpPr>
          <p:cNvPr id="3" name="Pladsholder til indhold 2"/>
          <p:cNvSpPr>
            <a:spLocks noGrp="1"/>
          </p:cNvSpPr>
          <p:nvPr>
            <p:ph idx="1"/>
          </p:nvPr>
        </p:nvSpPr>
        <p:spPr>
          <a:xfrm>
            <a:off x="838200" y="1283368"/>
            <a:ext cx="10515600" cy="4893595"/>
          </a:xfrm>
        </p:spPr>
        <p:txBody>
          <a:bodyPr/>
          <a:lstStyle/>
          <a:p>
            <a:pPr marL="0" indent="0">
              <a:buNone/>
            </a:pPr>
            <a:r>
              <a:rPr lang="da-DK" sz="1400" dirty="0" err="1"/>
              <a:t>SFIs</a:t>
            </a:r>
            <a:r>
              <a:rPr lang="da-DK" sz="1400" dirty="0"/>
              <a:t> undersøgelse viser:</a:t>
            </a:r>
          </a:p>
          <a:p>
            <a:pPr marL="0" indent="0">
              <a:buNone/>
            </a:pPr>
            <a:r>
              <a:rPr lang="da-DK" sz="1400" dirty="0" err="1"/>
              <a:t>LokalMED</a:t>
            </a:r>
            <a:r>
              <a:rPr lang="da-DK" sz="1400" dirty="0"/>
              <a:t> udarbejder evt. retningslinjer</a:t>
            </a:r>
          </a:p>
          <a:p>
            <a:pPr lvl="2"/>
            <a:r>
              <a:rPr lang="da-DK" sz="1400" dirty="0"/>
              <a:t>Diskussion og definition af kerneopgaven</a:t>
            </a:r>
          </a:p>
          <a:p>
            <a:pPr marL="0" indent="0">
              <a:buNone/>
            </a:pPr>
            <a:r>
              <a:rPr lang="da-DK" sz="1400" dirty="0"/>
              <a:t> og vurderer arbejdspladsens rummelighed ved at se på:</a:t>
            </a:r>
          </a:p>
          <a:p>
            <a:pPr lvl="2"/>
            <a:r>
              <a:rPr lang="da-DK" sz="1400" dirty="0"/>
              <a:t>Trivslen –psykisk arbejdsmiljø</a:t>
            </a:r>
          </a:p>
          <a:p>
            <a:pPr lvl="2"/>
            <a:r>
              <a:rPr lang="da-DK" sz="1400" dirty="0"/>
              <a:t>Fraværssituationen fx barsel eller langtidssyge</a:t>
            </a:r>
          </a:p>
          <a:p>
            <a:pPr lvl="2"/>
            <a:r>
              <a:rPr lang="da-DK" sz="1400" dirty="0"/>
              <a:t>Personaleomsætningen –afskedigelser </a:t>
            </a:r>
          </a:p>
          <a:p>
            <a:pPr lvl="2"/>
            <a:r>
              <a:rPr lang="da-DK" sz="1400" dirty="0"/>
              <a:t>Antallet af forløb i forvejen	</a:t>
            </a:r>
          </a:p>
          <a:p>
            <a:pPr marL="0" indent="0">
              <a:buNone/>
            </a:pPr>
            <a:r>
              <a:rPr lang="da-DK" sz="1400" dirty="0"/>
              <a:t>Inklusionsforløbet skal give mening. Dette sker når:</a:t>
            </a:r>
          </a:p>
          <a:p>
            <a:pPr lvl="2"/>
            <a:r>
              <a:rPr lang="da-DK" sz="1400" dirty="0"/>
              <a:t>Kollegaerne bruger egne styrker og talenter i inklusionsforløb fx faglighed og medmenneskelighed</a:t>
            </a:r>
          </a:p>
          <a:p>
            <a:pPr lvl="2"/>
            <a:r>
              <a:rPr lang="da-DK" sz="1400" dirty="0"/>
              <a:t>Inklusionsforløb giver værdi til arbejdspladsen og dermed til løsningen af kerneopgaven og dermed aflastning</a:t>
            </a:r>
          </a:p>
          <a:p>
            <a:pPr lvl="2"/>
            <a:r>
              <a:rPr lang="da-DK" sz="1400" dirty="0"/>
              <a:t>Inklusionsforløb medvirker til, at alle involverede gror og udvikler sig</a:t>
            </a:r>
          </a:p>
          <a:p>
            <a:pPr lvl="2"/>
            <a:r>
              <a:rPr lang="da-DK" sz="1400" dirty="0"/>
              <a:t>Inklusionsforløb bidrager til fællesskabet, og rummeligheden smitter af på alle og dermed på kulturen.</a:t>
            </a:r>
          </a:p>
          <a:p>
            <a:pPr marL="0" indent="0">
              <a:buNone/>
            </a:pPr>
            <a:r>
              <a:rPr lang="da-DK" sz="1400" dirty="0"/>
              <a:t>Desuden viser SFI-undersøgelsen, at det er afgørende, at lederen tager ansvar for forløbene og er rollemodel. Du kan opfordre din leder til at:</a:t>
            </a:r>
          </a:p>
          <a:p>
            <a:pPr lvl="2"/>
            <a:r>
              <a:rPr lang="da-DK" sz="1400" dirty="0"/>
              <a:t>Slutte forløb, der ikke fungerer</a:t>
            </a:r>
          </a:p>
          <a:p>
            <a:pPr marL="457200" lvl="1" indent="0">
              <a:buNone/>
            </a:pPr>
            <a:r>
              <a:rPr lang="da-DK" sz="1400" dirty="0"/>
              <a:t>TR og medarbejdere stoler og har tillid til lederen</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7</a:t>
            </a:fld>
            <a:endParaRPr lang="da-DK" dirty="0"/>
          </a:p>
        </p:txBody>
      </p:sp>
    </p:spTree>
    <p:extLst>
      <p:ext uri="{BB962C8B-B14F-4D97-AF65-F5344CB8AC3E}">
        <p14:creationId xmlns:p14="http://schemas.microsoft.com/office/powerpoint/2010/main" val="244365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F3402-19A4-4681-8063-77C41EBBEEC2}"/>
              </a:ext>
            </a:extLst>
          </p:cNvPr>
          <p:cNvSpPr>
            <a:spLocks noGrp="1"/>
          </p:cNvSpPr>
          <p:nvPr>
            <p:ph type="title"/>
          </p:nvPr>
        </p:nvSpPr>
        <p:spPr/>
        <p:txBody>
          <a:bodyPr/>
          <a:lstStyle/>
          <a:p>
            <a:r>
              <a:rPr lang="da-DK" dirty="0"/>
              <a:t>SFI peger på disse TR roller</a:t>
            </a:r>
          </a:p>
        </p:txBody>
      </p:sp>
      <p:sp>
        <p:nvSpPr>
          <p:cNvPr id="3" name="Pladsholder til indhold 2">
            <a:extLst>
              <a:ext uri="{FF2B5EF4-FFF2-40B4-BE49-F238E27FC236}">
                <a16:creationId xmlns:a16="http://schemas.microsoft.com/office/drawing/2014/main" id="{39127782-E264-4EC1-9A9C-6288797CBDB8}"/>
              </a:ext>
            </a:extLst>
          </p:cNvPr>
          <p:cNvSpPr>
            <a:spLocks noGrp="1"/>
          </p:cNvSpPr>
          <p:nvPr>
            <p:ph idx="1"/>
          </p:nvPr>
        </p:nvSpPr>
        <p:spPr/>
        <p:txBody>
          <a:bodyPr/>
          <a:lstStyle/>
          <a:p>
            <a:pPr lvl="0"/>
            <a:r>
              <a:rPr lang="da-DK" sz="2400" dirty="0"/>
              <a:t>TR som medplanlægger af inklusionsforløbene.</a:t>
            </a:r>
          </a:p>
          <a:p>
            <a:pPr lvl="0"/>
            <a:r>
              <a:rPr lang="da-DK" sz="2400" dirty="0"/>
              <a:t>TR som ambassadør for det rummelige arbejdsmarked.</a:t>
            </a:r>
          </a:p>
          <a:p>
            <a:pPr lvl="0"/>
            <a:r>
              <a:rPr lang="da-DK" sz="2400" dirty="0"/>
              <a:t>TR som godkender af inklusionsforløbene.</a:t>
            </a:r>
          </a:p>
          <a:p>
            <a:pPr lvl="0"/>
            <a:r>
              <a:rPr lang="da-DK" sz="2400" dirty="0"/>
              <a:t>TR som kontaktperson for den inkluderede. </a:t>
            </a:r>
          </a:p>
          <a:p>
            <a:pPr lvl="0"/>
            <a:r>
              <a:rPr lang="da-DK" sz="2400" dirty="0"/>
              <a:t>TR som vagthund i forhold til det sociale kapitel.</a:t>
            </a:r>
          </a:p>
          <a:p>
            <a:pPr lvl="0"/>
            <a:r>
              <a:rPr lang="da-DK" sz="2400" dirty="0"/>
              <a:t>TR som den der tager imod den inkluderede.</a:t>
            </a:r>
          </a:p>
          <a:p>
            <a:r>
              <a:rPr lang="da-DK" sz="2400" dirty="0"/>
              <a:t>TR som står til rådighed for kollegaer, når der opstår problemer</a:t>
            </a:r>
          </a:p>
          <a:p>
            <a:r>
              <a:rPr lang="da-DK" sz="2400" dirty="0"/>
              <a:t>Desuden peger SFI på, at der kan udarbejdes centrale aftaler mellem hhv. organisationerne og kommunen om ansættelser på særlige vilkår, og organisationerne og jobcentret om virksomhedspraktikker. </a:t>
            </a:r>
            <a:endParaRPr lang="da-DK" dirty="0"/>
          </a:p>
        </p:txBody>
      </p:sp>
      <p:sp>
        <p:nvSpPr>
          <p:cNvPr id="4" name="Pladsholder til slidenummer 3">
            <a:extLst>
              <a:ext uri="{FF2B5EF4-FFF2-40B4-BE49-F238E27FC236}">
                <a16:creationId xmlns:a16="http://schemas.microsoft.com/office/drawing/2014/main" id="{17208D6B-2571-4E74-9B8E-B41583DC027C}"/>
              </a:ext>
            </a:extLst>
          </p:cNvPr>
          <p:cNvSpPr>
            <a:spLocks noGrp="1"/>
          </p:cNvSpPr>
          <p:nvPr>
            <p:ph type="sldNum" sz="quarter" idx="12"/>
          </p:nvPr>
        </p:nvSpPr>
        <p:spPr/>
        <p:txBody>
          <a:bodyPr/>
          <a:lstStyle/>
          <a:p>
            <a:pPr>
              <a:defRPr/>
            </a:pPr>
            <a:fld id="{5E7F9A82-2A47-4BDF-A20B-1110817F3DCB}" type="slidenum">
              <a:rPr lang="da-DK" smtClean="0"/>
              <a:pPr>
                <a:defRPr/>
              </a:pPr>
              <a:t>8</a:t>
            </a:fld>
            <a:endParaRPr lang="da-DK" dirty="0"/>
          </a:p>
        </p:txBody>
      </p:sp>
    </p:spTree>
    <p:extLst>
      <p:ext uri="{BB962C8B-B14F-4D97-AF65-F5344CB8AC3E}">
        <p14:creationId xmlns:p14="http://schemas.microsoft.com/office/powerpoint/2010/main" val="278426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284B-45BB-437A-A04A-6EBFF01AFB1E}"/>
              </a:ext>
            </a:extLst>
          </p:cNvPr>
          <p:cNvSpPr>
            <a:spLocks noGrp="1"/>
          </p:cNvSpPr>
          <p:nvPr>
            <p:ph type="title"/>
          </p:nvPr>
        </p:nvSpPr>
        <p:spPr/>
        <p:txBody>
          <a:bodyPr/>
          <a:lstStyle/>
          <a:p>
            <a:r>
              <a:rPr lang="da-DK" dirty="0"/>
              <a:t>Centrale aftaler i kommunen</a:t>
            </a:r>
          </a:p>
        </p:txBody>
      </p:sp>
      <p:sp>
        <p:nvSpPr>
          <p:cNvPr id="3" name="Pladsholder til indhold 2">
            <a:extLst>
              <a:ext uri="{FF2B5EF4-FFF2-40B4-BE49-F238E27FC236}">
                <a16:creationId xmlns:a16="http://schemas.microsoft.com/office/drawing/2014/main" id="{E33AF576-FF6B-4D88-976D-7C585F0692F1}"/>
              </a:ext>
            </a:extLst>
          </p:cNvPr>
          <p:cNvSpPr>
            <a:spLocks noGrp="1"/>
          </p:cNvSpPr>
          <p:nvPr>
            <p:ph idx="1"/>
          </p:nvPr>
        </p:nvSpPr>
        <p:spPr/>
        <p:txBody>
          <a:bodyPr/>
          <a:lstStyle/>
          <a:p>
            <a:r>
              <a:rPr lang="da-DK" dirty="0"/>
              <a:t>Som TR kan du arbejde for, at kommunen optager forhandling med de (lokale) repræsentanter for de forhandlingsberettigede organisationer om en central aftale – fx om godkendelse af arbejdspladser og fordeling af ledige med hhv. kommunen (ansatte) og med jobcentret (ikke-ansatte).</a:t>
            </a:r>
          </a:p>
          <a:p>
            <a:r>
              <a:rPr lang="da-DK" dirty="0"/>
              <a:t>I Silkeborg Kommune har de gode erfaringer med at indgå egentlige aftaler mellem de lokale organisationsafdelinger og kommunen hhv. jobcentret.</a:t>
            </a:r>
          </a:p>
          <a:p>
            <a:r>
              <a:rPr lang="da-DK" dirty="0"/>
              <a:t>Aftalerne giver tryghed blandt medarbejderne og ro om, hvorfor rummelighed er en opgave og hjælp til, hvordan den skal løses.</a:t>
            </a:r>
          </a:p>
          <a:p>
            <a:endParaRPr lang="da-DK" dirty="0"/>
          </a:p>
        </p:txBody>
      </p:sp>
      <p:sp>
        <p:nvSpPr>
          <p:cNvPr id="4" name="Pladsholder til slidenummer 3">
            <a:extLst>
              <a:ext uri="{FF2B5EF4-FFF2-40B4-BE49-F238E27FC236}">
                <a16:creationId xmlns:a16="http://schemas.microsoft.com/office/drawing/2014/main" id="{605C13E7-F117-4AD3-83EB-D4AB0D88D956}"/>
              </a:ext>
            </a:extLst>
          </p:cNvPr>
          <p:cNvSpPr>
            <a:spLocks noGrp="1"/>
          </p:cNvSpPr>
          <p:nvPr>
            <p:ph type="sldNum" sz="quarter" idx="12"/>
          </p:nvPr>
        </p:nvSpPr>
        <p:spPr/>
        <p:txBody>
          <a:bodyPr/>
          <a:lstStyle/>
          <a:p>
            <a:pPr>
              <a:defRPr/>
            </a:pPr>
            <a:fld id="{5E7F9A82-2A47-4BDF-A20B-1110817F3DCB}" type="slidenum">
              <a:rPr lang="da-DK" smtClean="0"/>
              <a:pPr>
                <a:defRPr/>
              </a:pPr>
              <a:t>9</a:t>
            </a:fld>
            <a:endParaRPr lang="da-DK" dirty="0"/>
          </a:p>
        </p:txBody>
      </p:sp>
    </p:spTree>
    <p:extLst>
      <p:ext uri="{BB962C8B-B14F-4D97-AF65-F5344CB8AC3E}">
        <p14:creationId xmlns:p14="http://schemas.microsoft.com/office/powerpoint/2010/main" val="2154681954"/>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 powerpoint PAPA [Kompatibilitetstilstand]" id="{E5CE67D9-DA15-4F7B-A326-01F369B4275C}" vid="{468E69E7-5993-4062-8C38-62D525CA8AE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0AC5C562C7FE4BAF8B60A94E0E82E0" ma:contentTypeVersion="1" ma:contentTypeDescription="Create a new document." ma:contentTypeScope="" ma:versionID="161b18625c82a0ebd45c99c3ba05bc85">
  <xsd:schema xmlns:xsd="http://www.w3.org/2001/XMLSchema" xmlns:xs="http://www.w3.org/2001/XMLSchema" xmlns:p="http://schemas.microsoft.com/office/2006/metadata/properties" targetNamespace="http://schemas.microsoft.com/office/2006/metadata/properties" ma:root="true" ma:fieldsID="3aee3dc95b78b4b94499faeb02ba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D8787-2D12-427D-B7CE-92E9BF72FA39}">
  <ds:schemaRefs>
    <ds:schemaRef ds:uri="http://schemas.microsoft.com/sharepoint/v3/contenttype/forms"/>
  </ds:schemaRefs>
</ds:datastoreItem>
</file>

<file path=customXml/itemProps2.xml><?xml version="1.0" encoding="utf-8"?>
<ds:datastoreItem xmlns:ds="http://schemas.openxmlformats.org/officeDocument/2006/customXml" ds:itemID="{42C07FDA-6933-44E3-BFFC-FFE800D32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5F9DF72-03A1-49A4-945C-F3F9C540ED3F}">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Skabelon powerpoint PAPA</Template>
  <TotalTime>1855</TotalTime>
  <Words>3231</Words>
  <Application>Microsoft Office PowerPoint</Application>
  <PresentationFormat>Widescreen</PresentationFormat>
  <Paragraphs>179</Paragraphs>
  <Slides>16</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Calibri</vt:lpstr>
      <vt:lpstr>Calibri Light</vt:lpstr>
      <vt:lpstr>Office-tema</vt:lpstr>
      <vt:lpstr>PowerPoint-præsentation</vt:lpstr>
      <vt:lpstr>Oplæggets indhold</vt:lpstr>
      <vt:lpstr>Det inkluderende arbejdsmarked  er et fælles ansvar</vt:lpstr>
      <vt:lpstr>Er din viden opdateret vedrørende din rolle som  TR/FTR i forbindelse med det sociale kapitel?</vt:lpstr>
      <vt:lpstr>Baggrunden for Perspektiv for alle på arbejdspladsen</vt:lpstr>
      <vt:lpstr>SFI-undersøgelsen ”Rummelighed i Praksis- Forudsætninger for gode inklusionsforløb på kommunale arbejdspladser”</vt:lpstr>
      <vt:lpstr>Implementering på arbejdspladsen</vt:lpstr>
      <vt:lpstr>SFI peger på disse TR roller</vt:lpstr>
      <vt:lpstr>Centrale aftaler i kommunen</vt:lpstr>
      <vt:lpstr>Hvad er din rolle som TR på arbejdspladsen?</vt:lpstr>
      <vt:lpstr>Rammeaftalen og TRs opgaver</vt:lpstr>
      <vt:lpstr>Forståelsespapiret</vt:lpstr>
      <vt:lpstr>Vedrørende digitalisering af blanket-underskrift</vt:lpstr>
      <vt:lpstr>Protokollat om forholdet mellem   ordinært og ekstraordinært ansatte</vt:lpstr>
      <vt:lpstr>Find materialerne</vt:lpstr>
      <vt:lpstr>For de inkluderede giver forløbene mening, når de fx kan bruge deres  styrker og talenter, kan bidrage til opgavevaretagelsen og kan deltage i et fællesskab.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Balle</dc:creator>
  <cp:lastModifiedBy>Astrid Marianne Hjortø</cp:lastModifiedBy>
  <cp:revision>138</cp:revision>
  <cp:lastPrinted>2017-10-31T09:48:44Z</cp:lastPrinted>
  <dcterms:created xsi:type="dcterms:W3CDTF">2017-08-04T08:18:51Z</dcterms:created>
  <dcterms:modified xsi:type="dcterms:W3CDTF">2018-09-11T06:47:08Z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sAMAccountName">
    <vt:lpwstr>kto-astridh</vt:lpwstr>
  </property>
  <property fmtid="{D5CDD505-2E9C-101B-9397-08002B2CF9AE}" pid="3" name="DL_AuthorInitials">
    <vt:lpwstr>kto-astridh</vt:lpwstr>
  </property>
  <property fmtid="{D5CDD505-2E9C-101B-9397-08002B2CF9AE}" pid="4" name="fInit">
    <vt:lpwstr>kto-astridh</vt:lpwstr>
  </property>
  <property fmtid="{D5CDD505-2E9C-101B-9397-08002B2CF9AE}" pid="5" name="fNavn">
    <vt:lpwstr>Astrid Marianne Hjortø</vt:lpwstr>
  </property>
  <property fmtid="{D5CDD505-2E9C-101B-9397-08002B2CF9AE}" pid="6" name="fEpost">
    <vt:lpwstr>amh@forhandlingsfaellesskabet.dk</vt:lpwstr>
  </property>
  <property fmtid="{D5CDD505-2E9C-101B-9397-08002B2CF9AE}" pid="7" name="fLogo">
    <vt:lpwstr>http://www.exformatics.com/images/logo_new.jpg</vt:lpwstr>
  </property>
  <property fmtid="{D5CDD505-2E9C-101B-9397-08002B2CF9AE}" pid="8" name="ContentTypeId">
    <vt:lpwstr>0x010100DD0AC5C562C7FE4BAF8B60A94E0E82E0</vt:lpwstr>
  </property>
  <property fmtid="{D5CDD505-2E9C-101B-9397-08002B2CF9AE}" pid="9" name="EXDocumentID">
    <vt:lpwstr>000131144</vt:lpwstr>
  </property>
  <property fmtid="{D5CDD505-2E9C-101B-9397-08002B2CF9AE}" pid="10" name="EXCoreDocType">
    <vt:lpwstr>Type1A</vt:lpwstr>
  </property>
  <property fmtid="{D5CDD505-2E9C-101B-9397-08002B2CF9AE}" pid="11" name="EXHash">
    <vt:lpwstr>4AD2E776714249D1B907BB516653047A09FE9973F2ED17CF5AB50F030C22693FEF262AAC84566122869602DEAE44B81536ED49288CABF6AF6097491A56BE1C</vt:lpwstr>
  </property>
  <property fmtid="{D5CDD505-2E9C-101B-9397-08002B2CF9AE}" pid="12" name="EXTimestamp">
    <vt:lpwstr>11-09-2018 08:47:10</vt:lpwstr>
  </property>
  <property fmtid="{D5CDD505-2E9C-101B-9397-08002B2CF9AE}" pid="13" name="dDocNo">
    <vt:lpwstr>17-0186.166.</vt:lpwstr>
  </property>
  <property fmtid="{D5CDD505-2E9C-101B-9397-08002B2CF9AE}" pid="14" name="EntityNameForeign">
    <vt:lpwstr>DL_Activities</vt:lpwstr>
  </property>
  <property fmtid="{D5CDD505-2E9C-101B-9397-08002B2CF9AE}" pid="15" name="EntityId">
    <vt:lpwstr>5963</vt:lpwstr>
  </property>
  <property fmtid="{D5CDD505-2E9C-101B-9397-08002B2CF9AE}" pid="16" name="DocumentName">
    <vt:lpwstr>http://spas.montes.dk/Activities/17Docs/17-0186/17-0186.14.Plancher til HovedMED.pptx</vt:lpwstr>
  </property>
</Properties>
</file>